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71" r:id="rId6"/>
    <p:sldId id="269" r:id="rId7"/>
    <p:sldId id="268" r:id="rId8"/>
    <p:sldId id="256" r:id="rId9"/>
    <p:sldId id="266" r:id="rId10"/>
    <p:sldId id="276" r:id="rId11"/>
    <p:sldId id="259" r:id="rId12"/>
    <p:sldId id="270" r:id="rId13"/>
    <p:sldId id="260" r:id="rId14"/>
    <p:sldId id="272" r:id="rId15"/>
    <p:sldId id="273" r:id="rId16"/>
    <p:sldId id="261" r:id="rId17"/>
    <p:sldId id="262" r:id="rId18"/>
    <p:sldId id="263" r:id="rId19"/>
    <p:sldId id="264" r:id="rId20"/>
    <p:sldId id="265" r:id="rId21"/>
    <p:sldId id="277" r:id="rId22"/>
    <p:sldId id="278" r:id="rId23"/>
    <p:sldId id="279" r:id="rId24"/>
    <p:sldId id="280" r:id="rId25"/>
    <p:sldId id="281" r:id="rId26"/>
    <p:sldId id="282" r:id="rId27"/>
    <p:sldId id="283" r:id="rId28"/>
    <p:sldId id="284" r:id="rId29"/>
    <p:sldId id="285" r:id="rId30"/>
    <p:sldId id="274" r:id="rId31"/>
    <p:sldId id="2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27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3" d="100"/>
          <a:sy n="123" d="100"/>
        </p:scale>
        <p:origin x="11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44CDE-64CF-F676-4FB4-FE849198EF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FD4D68-0185-B433-1032-9FC8E71C05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FA95BE-3ACC-B0C2-A8E1-9CB8144D2301}"/>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5" name="Footer Placeholder 4">
            <a:extLst>
              <a:ext uri="{FF2B5EF4-FFF2-40B4-BE49-F238E27FC236}">
                <a16:creationId xmlns:a16="http://schemas.microsoft.com/office/drawing/2014/main" id="{001866EB-6605-8A34-E96A-9BA18B785B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45945A-6BEA-9D89-781D-B58DF7928680}"/>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258597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231E0-8DCA-A5C0-1181-742BE680F5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FAB8DA-F16B-00D8-F1B5-A608E07E32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9143AA-204C-233F-4C12-413D8D292AC8}"/>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5" name="Footer Placeholder 4">
            <a:extLst>
              <a:ext uri="{FF2B5EF4-FFF2-40B4-BE49-F238E27FC236}">
                <a16:creationId xmlns:a16="http://schemas.microsoft.com/office/drawing/2014/main" id="{A8E5C987-913A-80D1-D3A4-C6DD1C3601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80D88A-667C-D2C1-1090-10612D189C17}"/>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2702241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9A8FF-FE09-3316-4FEA-65BC58BB64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0C058F-6A73-1150-FC10-953525ADA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2AE386-3391-843B-F6CA-16F89BA5B83C}"/>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5" name="Footer Placeholder 4">
            <a:extLst>
              <a:ext uri="{FF2B5EF4-FFF2-40B4-BE49-F238E27FC236}">
                <a16:creationId xmlns:a16="http://schemas.microsoft.com/office/drawing/2014/main" id="{263A7AB9-72B5-4923-B64B-C32EFD6FE5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38E6F8-72C5-777C-8764-AE8F22C611F3}"/>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1604982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218E-8FD9-8556-9AAB-1BCEC3662F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176F51-9BCA-5842-C00F-78D309D88D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981398-EC38-8D83-ABF4-663F94048F1A}"/>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5" name="Footer Placeholder 4">
            <a:extLst>
              <a:ext uri="{FF2B5EF4-FFF2-40B4-BE49-F238E27FC236}">
                <a16:creationId xmlns:a16="http://schemas.microsoft.com/office/drawing/2014/main" id="{47DDCF11-4D94-18DA-B1B2-F67D7E3494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4FDCBD-2995-3840-3C10-BE173A0A2D37}"/>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200716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8194-FFB3-83B9-C8BE-DC2BDF79A3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AFEB027-0F09-CD52-06F2-1B139AAD6D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B96522-6468-ED0C-759A-E814118E357E}"/>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5" name="Footer Placeholder 4">
            <a:extLst>
              <a:ext uri="{FF2B5EF4-FFF2-40B4-BE49-F238E27FC236}">
                <a16:creationId xmlns:a16="http://schemas.microsoft.com/office/drawing/2014/main" id="{F6846C13-1BB8-7686-E510-90660EB20F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E9EC42-8D28-A9D2-9DDD-EA926649DD4E}"/>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346971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F3F7-4389-222C-9658-63A8F80A8E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B40160-1D42-B723-B6DE-BB0CE95025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9C8FA1-3E5A-2BA9-58BA-B66B6A550C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1C86B4-CE9C-AE0C-C249-ED0C65A510F7}"/>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6" name="Footer Placeholder 5">
            <a:extLst>
              <a:ext uri="{FF2B5EF4-FFF2-40B4-BE49-F238E27FC236}">
                <a16:creationId xmlns:a16="http://schemas.microsoft.com/office/drawing/2014/main" id="{A1D92EEF-F0F5-437D-F861-BCEC0F465A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D6A226-2033-5CF4-4FAF-5D223D549EEF}"/>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324728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1743-19F0-07D7-3770-1B5F9A711C8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ED028B-D9BD-D87F-3648-65C1056404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795B02-4EFD-9D42-A654-4F464ACE55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77C01C-675E-03E0-FD91-D47D6506CC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5E24A2-2873-A4EC-392E-BAC62033D3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28E02E-A041-D0F3-4283-F0CF15474F0A}"/>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8" name="Footer Placeholder 7">
            <a:extLst>
              <a:ext uri="{FF2B5EF4-FFF2-40B4-BE49-F238E27FC236}">
                <a16:creationId xmlns:a16="http://schemas.microsoft.com/office/drawing/2014/main" id="{0EFEF19A-4B77-BB97-C4DB-1425E079ED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DFC48E-2BD4-7FD8-8B86-08A6070A00A5}"/>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3213648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DE27-E8BD-E700-C43B-0C7BD5633A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44CEC5-F553-809B-28E9-6661F5124ADF}"/>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4" name="Footer Placeholder 3">
            <a:extLst>
              <a:ext uri="{FF2B5EF4-FFF2-40B4-BE49-F238E27FC236}">
                <a16:creationId xmlns:a16="http://schemas.microsoft.com/office/drawing/2014/main" id="{5860AB75-4143-4943-0D93-1CD3BC7DFC1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C817548-ED24-A1B5-63F0-9D4BE742BE60}"/>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388219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F15243-2C95-871C-6B05-37B1C7F54A28}"/>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3" name="Footer Placeholder 2">
            <a:extLst>
              <a:ext uri="{FF2B5EF4-FFF2-40B4-BE49-F238E27FC236}">
                <a16:creationId xmlns:a16="http://schemas.microsoft.com/office/drawing/2014/main" id="{4FD813A3-7E78-0167-F3EC-99006DE1B5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C5AF8E3-9A31-9308-21CF-945A1069A963}"/>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1874543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9F4A-B504-C14C-DD8E-AD395274E6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FAA36C8-E11B-C0DD-056D-6C9A174B46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C5DA7BA-452A-3FD1-562E-4A56F17CB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DE832F-5D38-4153-4EB1-A079585A3A03}"/>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6" name="Footer Placeholder 5">
            <a:extLst>
              <a:ext uri="{FF2B5EF4-FFF2-40B4-BE49-F238E27FC236}">
                <a16:creationId xmlns:a16="http://schemas.microsoft.com/office/drawing/2014/main" id="{190A1831-C9DE-8BF9-ACC8-1802CFB241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8BBDE7-FD69-B420-9B9B-94DF663C4D6D}"/>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122591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1FC7-5266-4CF9-C3CA-13B0C718F6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411143-3749-17CF-FB86-DC0B3E191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59C07AB-6773-A821-2E43-624D6C1D13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FF7F2-88E2-E7AF-87EF-55C227C59D4A}"/>
              </a:ext>
            </a:extLst>
          </p:cNvPr>
          <p:cNvSpPr>
            <a:spLocks noGrp="1"/>
          </p:cNvSpPr>
          <p:nvPr>
            <p:ph type="dt" sz="half" idx="10"/>
          </p:nvPr>
        </p:nvSpPr>
        <p:spPr/>
        <p:txBody>
          <a:bodyPr/>
          <a:lstStyle/>
          <a:p>
            <a:fld id="{2C84BF28-89EA-4218-BD68-114E13F870A3}" type="datetimeFigureOut">
              <a:rPr lang="en-IN" smtClean="0"/>
              <a:t>08-01-2023</a:t>
            </a:fld>
            <a:endParaRPr lang="en-IN"/>
          </a:p>
        </p:txBody>
      </p:sp>
      <p:sp>
        <p:nvSpPr>
          <p:cNvPr id="6" name="Footer Placeholder 5">
            <a:extLst>
              <a:ext uri="{FF2B5EF4-FFF2-40B4-BE49-F238E27FC236}">
                <a16:creationId xmlns:a16="http://schemas.microsoft.com/office/drawing/2014/main" id="{19E1C63D-5509-5241-DC20-43F7FEAB88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5673D5-6E8C-8335-DD20-D296625155D4}"/>
              </a:ext>
            </a:extLst>
          </p:cNvPr>
          <p:cNvSpPr>
            <a:spLocks noGrp="1"/>
          </p:cNvSpPr>
          <p:nvPr>
            <p:ph type="sldNum" sz="quarter" idx="12"/>
          </p:nvPr>
        </p:nvSpPr>
        <p:spPr/>
        <p:txBody>
          <a:bodyPr/>
          <a:lstStyle/>
          <a:p>
            <a:fld id="{B73C1409-EF84-4FA1-AEE7-09454697E909}" type="slidenum">
              <a:rPr lang="en-IN" smtClean="0"/>
              <a:t>‹#›</a:t>
            </a:fld>
            <a:endParaRPr lang="en-IN"/>
          </a:p>
        </p:txBody>
      </p:sp>
    </p:spTree>
    <p:extLst>
      <p:ext uri="{BB962C8B-B14F-4D97-AF65-F5344CB8AC3E}">
        <p14:creationId xmlns:p14="http://schemas.microsoft.com/office/powerpoint/2010/main" val="257450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556BB-63DB-FD44-C2D9-5ABEA50F3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1A54AC-FC76-555A-4E38-3598645B7E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C1E668-54FC-40D2-4024-5F68AFDC6D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4BF28-89EA-4218-BD68-114E13F870A3}" type="datetimeFigureOut">
              <a:rPr lang="en-IN" smtClean="0"/>
              <a:t>08-01-2023</a:t>
            </a:fld>
            <a:endParaRPr lang="en-IN"/>
          </a:p>
        </p:txBody>
      </p:sp>
      <p:sp>
        <p:nvSpPr>
          <p:cNvPr id="5" name="Footer Placeholder 4">
            <a:extLst>
              <a:ext uri="{FF2B5EF4-FFF2-40B4-BE49-F238E27FC236}">
                <a16:creationId xmlns:a16="http://schemas.microsoft.com/office/drawing/2014/main" id="{95639044-AE7D-D270-E905-4BBFC25C09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A0CBAE-A015-7DEE-5763-7B089D1801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C1409-EF84-4FA1-AEE7-09454697E909}" type="slidenum">
              <a:rPr lang="en-IN" smtClean="0"/>
              <a:t>‹#›</a:t>
            </a:fld>
            <a:endParaRPr lang="en-IN"/>
          </a:p>
        </p:txBody>
      </p:sp>
    </p:spTree>
    <p:extLst>
      <p:ext uri="{BB962C8B-B14F-4D97-AF65-F5344CB8AC3E}">
        <p14:creationId xmlns:p14="http://schemas.microsoft.com/office/powerpoint/2010/main" val="3239818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loud.google.com/solutions/big-data/"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solutions/data-lak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loud.oracle.com/bigdata"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mailto:hadoop@ec2-54-204-99-243.compute-1.amazonaws.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slideshare.net/eric_yh_tsui/cloud-computing-big-data-for-servicde-innovation-learning" TargetMode="External"/><Relationship Id="rId7" Type="http://schemas.openxmlformats.org/officeDocument/2006/relationships/hyperlink" Target="https://www.slidegeeks.com/business/product/big-data-processing-in-cloud-computing-ppt-powerpoint-presentation-model-gallery" TargetMode="External"/><Relationship Id="rId2" Type="http://schemas.openxmlformats.org/officeDocument/2006/relationships/hyperlink" Target="https://www.slideshare.net/SateeshReddyN/cloudbased-big-data-analytics" TargetMode="External"/><Relationship Id="rId1" Type="http://schemas.openxmlformats.org/officeDocument/2006/relationships/slideLayout" Target="../slideLayouts/slideLayout2.xml"/><Relationship Id="rId6" Type="http://schemas.openxmlformats.org/officeDocument/2006/relationships/hyperlink" Target="https://www.slideshare.net/MinhazulArefin2/the-rise-of-big-data-on-cloud-computing" TargetMode="External"/><Relationship Id="rId5" Type="http://schemas.openxmlformats.org/officeDocument/2006/relationships/hyperlink" Target="https://thorntech.com/big-data-in-the-cloud/" TargetMode="External"/><Relationship Id="rId4" Type="http://schemas.openxmlformats.org/officeDocument/2006/relationships/hyperlink" Target="https://www.slideshare.net/microlife/bigdata-cloudcomputingvietstac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bole.com/resources/big-data-cloud-database-and-comput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04FA0F-EA22-9E07-E164-19D9FD7E4540}"/>
              </a:ext>
            </a:extLst>
          </p:cNvPr>
          <p:cNvSpPr txBox="1"/>
          <p:nvPr/>
        </p:nvSpPr>
        <p:spPr>
          <a:xfrm>
            <a:off x="8198604" y="4362128"/>
            <a:ext cx="3330788" cy="369332"/>
          </a:xfrm>
          <a:prstGeom prst="rect">
            <a:avLst/>
          </a:prstGeom>
          <a:noFill/>
        </p:spPr>
        <p:txBody>
          <a:bodyPr wrap="square">
            <a:spAutoFit/>
          </a:bodyPr>
          <a:lstStyle/>
          <a:p>
            <a:pPr marL="0" indent="0">
              <a:buNone/>
            </a:pPr>
            <a:r>
              <a:rPr lang="en-US" i="1" dirty="0">
                <a:latin typeface="Georgia" panose="02040502050405020303" pitchFamily="18" charset="0"/>
                <a:cs typeface="Calibri Light" panose="020F0302020204030204" pitchFamily="34" charset="0"/>
              </a:rPr>
              <a:t>Monika M – 20BIS025</a:t>
            </a:r>
          </a:p>
        </p:txBody>
      </p:sp>
      <p:sp>
        <p:nvSpPr>
          <p:cNvPr id="8" name="TextBox 7">
            <a:extLst>
              <a:ext uri="{FF2B5EF4-FFF2-40B4-BE49-F238E27FC236}">
                <a16:creationId xmlns:a16="http://schemas.microsoft.com/office/drawing/2014/main" id="{D622501E-A3E4-FD42-B10F-6BE0DB484A22}"/>
              </a:ext>
            </a:extLst>
          </p:cNvPr>
          <p:cNvSpPr txBox="1"/>
          <p:nvPr/>
        </p:nvSpPr>
        <p:spPr>
          <a:xfrm>
            <a:off x="6462183" y="916414"/>
            <a:ext cx="6096000" cy="954107"/>
          </a:xfrm>
          <a:prstGeom prst="rect">
            <a:avLst/>
          </a:prstGeom>
          <a:noFill/>
        </p:spPr>
        <p:txBody>
          <a:bodyPr wrap="square">
            <a:spAutoFit/>
          </a:bodyPr>
          <a:lstStyle/>
          <a:p>
            <a:pPr marL="0" indent="0">
              <a:buNone/>
            </a:pPr>
            <a:r>
              <a:rPr lang="en-US" sz="2800" b="1" i="1" dirty="0">
                <a:solidFill>
                  <a:srgbClr val="9027F9"/>
                </a:solidFill>
                <a:latin typeface="Baskerville Old Face" panose="02020602080505020303" pitchFamily="18" charset="0"/>
              </a:rPr>
              <a:t>“CLOUD SOLUTIONS POWER BIGDATA  TECHNOLOGIES “</a:t>
            </a:r>
            <a:endParaRPr lang="en-IN" sz="2800" b="1" i="1" dirty="0">
              <a:solidFill>
                <a:srgbClr val="9027F9"/>
              </a:solidFill>
              <a:latin typeface="Baskerville Old Face" panose="02020602080505020303" pitchFamily="18" charset="0"/>
            </a:endParaRPr>
          </a:p>
        </p:txBody>
      </p:sp>
      <p:sp>
        <p:nvSpPr>
          <p:cNvPr id="10" name="TextBox 9">
            <a:extLst>
              <a:ext uri="{FF2B5EF4-FFF2-40B4-BE49-F238E27FC236}">
                <a16:creationId xmlns:a16="http://schemas.microsoft.com/office/drawing/2014/main" id="{AB42F900-375A-9328-9109-9D31B83EF612}"/>
              </a:ext>
            </a:extLst>
          </p:cNvPr>
          <p:cNvSpPr txBox="1"/>
          <p:nvPr/>
        </p:nvSpPr>
        <p:spPr>
          <a:xfrm>
            <a:off x="6462183" y="2410632"/>
            <a:ext cx="5293281" cy="707886"/>
          </a:xfrm>
          <a:prstGeom prst="rect">
            <a:avLst/>
          </a:prstGeom>
          <a:noFill/>
        </p:spPr>
        <p:txBody>
          <a:bodyPr wrap="square">
            <a:spAutoFit/>
          </a:bodyPr>
          <a:lstStyle/>
          <a:p>
            <a:pPr marL="0" indent="0">
              <a:buNone/>
            </a:pPr>
            <a:r>
              <a:rPr lang="en-US" sz="2000" b="1" i="1" dirty="0">
                <a:solidFill>
                  <a:schemeClr val="accent5">
                    <a:lumMod val="75000"/>
                  </a:schemeClr>
                </a:solidFill>
                <a:latin typeface="Georgia" panose="02040502050405020303" pitchFamily="18" charset="0"/>
              </a:rPr>
              <a:t>The Future of Big Data and Machine Learning Is Clear: It’s All on the Cloud</a:t>
            </a:r>
            <a:endParaRPr lang="en-IN" sz="2400" dirty="0">
              <a:latin typeface="Bahnschrift" panose="020B0502040204020203" pitchFamily="34" charset="0"/>
            </a:endParaRPr>
          </a:p>
        </p:txBody>
      </p:sp>
      <p:pic>
        <p:nvPicPr>
          <p:cNvPr id="2" name="Picture 1">
            <a:extLst>
              <a:ext uri="{FF2B5EF4-FFF2-40B4-BE49-F238E27FC236}">
                <a16:creationId xmlns:a16="http://schemas.microsoft.com/office/drawing/2014/main" id="{53E9BDAD-0430-F7EE-26DF-76C0A4486796}"/>
              </a:ext>
            </a:extLst>
          </p:cNvPr>
          <p:cNvPicPr>
            <a:picLocks noChangeAspect="1"/>
          </p:cNvPicPr>
          <p:nvPr/>
        </p:nvPicPr>
        <p:blipFill>
          <a:blip r:embed="rId2"/>
          <a:stretch>
            <a:fillRect/>
          </a:stretch>
        </p:blipFill>
        <p:spPr>
          <a:xfrm>
            <a:off x="-98366" y="0"/>
            <a:ext cx="6560549" cy="6858000"/>
          </a:xfrm>
          <a:prstGeom prst="rect">
            <a:avLst/>
          </a:prstGeom>
        </p:spPr>
      </p:pic>
    </p:spTree>
    <p:extLst>
      <p:ext uri="{BB962C8B-B14F-4D97-AF65-F5344CB8AC3E}">
        <p14:creationId xmlns:p14="http://schemas.microsoft.com/office/powerpoint/2010/main" val="1685646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72D679-035F-73FD-F0DA-AE91625A9696}"/>
              </a:ext>
            </a:extLst>
          </p:cNvPr>
          <p:cNvSpPr txBox="1"/>
          <p:nvPr/>
        </p:nvSpPr>
        <p:spPr>
          <a:xfrm>
            <a:off x="0" y="207030"/>
            <a:ext cx="12192000" cy="523220"/>
          </a:xfrm>
          <a:prstGeom prst="rect">
            <a:avLst/>
          </a:prstGeom>
          <a:noFill/>
        </p:spPr>
        <p:txBody>
          <a:bodyPr wrap="square">
            <a:spAutoFit/>
          </a:bodyPr>
          <a:lstStyle/>
          <a:p>
            <a:pPr algn="ctr" fontAlgn="base"/>
            <a:r>
              <a:rPr lang="en-US" sz="2800" b="1" i="1" dirty="0">
                <a:solidFill>
                  <a:srgbClr val="0070C0"/>
                </a:solidFill>
                <a:effectLst/>
                <a:latin typeface="Euphemia" panose="020B0503040102020104" pitchFamily="34" charset="0"/>
              </a:rPr>
              <a:t>The potential of Big Data and Cloud Computing Systems</a:t>
            </a:r>
          </a:p>
        </p:txBody>
      </p:sp>
      <p:sp>
        <p:nvSpPr>
          <p:cNvPr id="7" name="TextBox 6">
            <a:extLst>
              <a:ext uri="{FF2B5EF4-FFF2-40B4-BE49-F238E27FC236}">
                <a16:creationId xmlns:a16="http://schemas.microsoft.com/office/drawing/2014/main" id="{8B157DC8-1963-2718-227F-435C515B606A}"/>
              </a:ext>
            </a:extLst>
          </p:cNvPr>
          <p:cNvSpPr txBox="1"/>
          <p:nvPr/>
        </p:nvSpPr>
        <p:spPr>
          <a:xfrm>
            <a:off x="723900" y="1115536"/>
            <a:ext cx="10922000" cy="6955750"/>
          </a:xfrm>
          <a:prstGeom prst="rect">
            <a:avLst/>
          </a:prstGeom>
          <a:noFill/>
        </p:spPr>
        <p:txBody>
          <a:bodyPr wrap="square">
            <a:spAutoFit/>
          </a:bodyPr>
          <a:lstStyle/>
          <a:p>
            <a:pPr marL="285750" indent="-285750" algn="l" fontAlgn="base">
              <a:buFont typeface="Arial" panose="020B0604020202020204" pitchFamily="34" charset="0"/>
              <a:buChar char="•"/>
            </a:pPr>
            <a:r>
              <a:rPr lang="en-US" b="1" i="1" dirty="0">
                <a:solidFill>
                  <a:srgbClr val="FF7800"/>
                </a:solidFill>
                <a:effectLst/>
                <a:latin typeface="Georgia" panose="02040502050405020303" pitchFamily="18" charset="0"/>
              </a:rPr>
              <a:t>Boost productivity: </a:t>
            </a:r>
            <a:r>
              <a:rPr lang="en-US" b="0" i="1" dirty="0">
                <a:solidFill>
                  <a:srgbClr val="2E3A4D"/>
                </a:solidFill>
                <a:effectLst/>
                <a:latin typeface="Georgia" panose="02040502050405020303" pitchFamily="18" charset="0"/>
              </a:rPr>
              <a:t>As Big Data and cloud computing systems  join to render high-performance computing on servers and perform analytic processing, organizations gain insights quickly and are freed-up to concentrate on other aspects of the business.</a:t>
            </a:r>
          </a:p>
          <a:p>
            <a:pPr algn="l" fontAlgn="base"/>
            <a:endParaRPr lang="en-US" b="0" i="1" dirty="0">
              <a:solidFill>
                <a:srgbClr val="2E3A4D"/>
              </a:solidFill>
              <a:effectLst/>
              <a:latin typeface="Georgia" panose="02040502050405020303" pitchFamily="18" charset="0"/>
            </a:endParaRPr>
          </a:p>
          <a:p>
            <a:pPr marL="285750" indent="-285750" algn="l" fontAlgn="base">
              <a:buFont typeface="Arial" panose="020B0604020202020204" pitchFamily="34" charset="0"/>
              <a:buChar char="•"/>
            </a:pPr>
            <a:r>
              <a:rPr lang="en-US" b="1" i="1" dirty="0">
                <a:solidFill>
                  <a:srgbClr val="FF7800"/>
                </a:solidFill>
                <a:effectLst/>
                <a:latin typeface="Georgia" panose="02040502050405020303" pitchFamily="18" charset="0"/>
              </a:rPr>
              <a:t>Innovation:</a:t>
            </a:r>
            <a:r>
              <a:rPr lang="en-US" b="0" i="1" dirty="0">
                <a:solidFill>
                  <a:srgbClr val="2E3A4D"/>
                </a:solidFill>
                <a:effectLst/>
                <a:latin typeface="Georgia" panose="02040502050405020303" pitchFamily="18" charset="0"/>
              </a:rPr>
              <a:t> Cloud Big Data technologies enable and foster an innovative environment to help teams use the cloud to store more data and discover new, powerful insights</a:t>
            </a:r>
          </a:p>
          <a:p>
            <a:pPr marL="285750" indent="-285750" algn="l" fontAlgn="base">
              <a:buFont typeface="Arial" panose="020B0604020202020204" pitchFamily="34" charset="0"/>
              <a:buChar char="•"/>
            </a:pPr>
            <a:endParaRPr lang="en-US" i="1" dirty="0">
              <a:solidFill>
                <a:srgbClr val="2E3A4D"/>
              </a:solidFill>
              <a:latin typeface="Georgia" panose="02040502050405020303" pitchFamily="18" charset="0"/>
            </a:endParaRPr>
          </a:p>
          <a:p>
            <a:pPr marL="285750" indent="-285750" fontAlgn="base">
              <a:buFont typeface="Arial" panose="020B0604020202020204" pitchFamily="34" charset="0"/>
              <a:buChar char="•"/>
            </a:pPr>
            <a:r>
              <a:rPr lang="en-US" b="1" i="1" dirty="0">
                <a:solidFill>
                  <a:srgbClr val="FF7800"/>
                </a:solidFill>
                <a:effectLst/>
                <a:latin typeface="Georgia" panose="02040502050405020303" pitchFamily="18" charset="0"/>
              </a:rPr>
              <a:t>Real-time analysis:</a:t>
            </a:r>
            <a:r>
              <a:rPr lang="en-US" b="0" i="1" dirty="0">
                <a:solidFill>
                  <a:srgbClr val="2E3A4D"/>
                </a:solidFill>
                <a:effectLst/>
                <a:latin typeface="Georgia" panose="02040502050405020303" pitchFamily="18" charset="0"/>
              </a:rPr>
              <a:t> With the speed and flexibility offered by the latest technologies of Big Data and cloud computing systems, companies work efficiently by leveraging real-time analysis from the latest and most up-to-date data. Predictive analysis is also performed in near real-time, helping analysts interpret and act on insights quickly.</a:t>
            </a:r>
          </a:p>
          <a:p>
            <a:pPr fontAlgn="base"/>
            <a:endParaRPr lang="en-US" b="0" i="1" dirty="0">
              <a:solidFill>
                <a:srgbClr val="2E3A4D"/>
              </a:solidFill>
              <a:effectLst/>
              <a:latin typeface="Georgia" panose="02040502050405020303" pitchFamily="18" charset="0"/>
            </a:endParaRPr>
          </a:p>
          <a:p>
            <a:pPr marL="285750" indent="-285750" fontAlgn="base">
              <a:buFont typeface="Arial" panose="020B0604020202020204" pitchFamily="34" charset="0"/>
              <a:buChar char="•"/>
            </a:pPr>
            <a:r>
              <a:rPr lang="en-US" b="1" i="1" dirty="0">
                <a:solidFill>
                  <a:srgbClr val="FF7800"/>
                </a:solidFill>
                <a:effectLst/>
                <a:latin typeface="Georgia" panose="02040502050405020303" pitchFamily="18" charset="0"/>
              </a:rPr>
              <a:t>Quick data processing:</a:t>
            </a:r>
            <a:r>
              <a:rPr lang="en-US" b="0" i="1" dirty="0">
                <a:solidFill>
                  <a:srgbClr val="2E3A4D"/>
                </a:solidFill>
                <a:effectLst/>
                <a:latin typeface="Georgia" panose="02040502050405020303" pitchFamily="18" charset="0"/>
              </a:rPr>
              <a:t> Data processing has evolved to the point where it takes just a few minutes to be executed. Big Data analytics platforms and computing systems can take unstructured data and merge it with structured data on the go to uncover opportunities instantly.</a:t>
            </a:r>
          </a:p>
          <a:p>
            <a:pPr marL="285750" indent="-285750" fontAlgn="base">
              <a:buFont typeface="Arial" panose="020B0604020202020204" pitchFamily="34" charset="0"/>
              <a:buChar char="•"/>
            </a:pPr>
            <a:endParaRPr lang="en-US" i="1" dirty="0">
              <a:solidFill>
                <a:srgbClr val="2E3A4D"/>
              </a:solidFill>
              <a:latin typeface="Georgia" panose="02040502050405020303" pitchFamily="18" charset="0"/>
            </a:endParaRPr>
          </a:p>
          <a:p>
            <a:pPr marL="285750" indent="-285750" fontAlgn="base">
              <a:buFont typeface="Arial" panose="020B0604020202020204" pitchFamily="34" charset="0"/>
              <a:buChar char="•"/>
            </a:pPr>
            <a:r>
              <a:rPr lang="en-US" b="1" i="1" dirty="0">
                <a:solidFill>
                  <a:srgbClr val="FF7800"/>
                </a:solidFill>
                <a:effectLst/>
                <a:latin typeface="Georgia" panose="02040502050405020303" pitchFamily="18" charset="0"/>
              </a:rPr>
              <a:t>Cost-efficient infrastructure:</a:t>
            </a:r>
            <a:r>
              <a:rPr lang="en-US" b="0" i="1" dirty="0">
                <a:solidFill>
                  <a:srgbClr val="2E3A4D"/>
                </a:solidFill>
                <a:effectLst/>
                <a:latin typeface="Georgia" panose="02040502050405020303" pitchFamily="18" charset="0"/>
              </a:rPr>
              <a:t> Cloud computing systems and platforms offer cost-efficient and cost-effective alternatives to manage and maintain data, based on the client’s budget. Investment in infrastructure is minimal as the cloud provider covers this aspect along with models where you only pay for what you actually use.</a:t>
            </a:r>
          </a:p>
          <a:p>
            <a:pPr marL="285750" indent="-285750" fontAlgn="base">
              <a:buFont typeface="Arial" panose="020B0604020202020204" pitchFamily="34" charset="0"/>
              <a:buChar char="•"/>
            </a:pPr>
            <a:endParaRPr lang="en-US" b="0" i="1" dirty="0">
              <a:solidFill>
                <a:srgbClr val="2E3A4D"/>
              </a:solidFill>
              <a:effectLst/>
              <a:latin typeface="Georgia" panose="02040502050405020303" pitchFamily="18" charset="0"/>
            </a:endParaRPr>
          </a:p>
          <a:p>
            <a:pPr fontAlgn="base"/>
            <a:endParaRPr lang="en-US" sz="1700" dirty="0">
              <a:solidFill>
                <a:srgbClr val="2E3A4D"/>
              </a:solidFill>
              <a:latin typeface="Bahnschrift" panose="020B0502040204020203" pitchFamily="34" charset="0"/>
            </a:endParaRPr>
          </a:p>
          <a:p>
            <a:pPr fontAlgn="base"/>
            <a:endParaRPr lang="en-US" sz="1700" b="0" i="0" dirty="0">
              <a:solidFill>
                <a:srgbClr val="2E3A4D"/>
              </a:solidFill>
              <a:effectLst/>
              <a:latin typeface="Bahnschrift" panose="020B0502040204020203" pitchFamily="34" charset="0"/>
            </a:endParaRPr>
          </a:p>
          <a:p>
            <a:pPr marL="285750" indent="-285750" fontAlgn="base">
              <a:buFont typeface="Arial" panose="020B0604020202020204" pitchFamily="34" charset="0"/>
              <a:buChar char="•"/>
            </a:pPr>
            <a:endParaRPr lang="en-US" sz="1700" b="0" i="0" dirty="0">
              <a:solidFill>
                <a:srgbClr val="2E3A4D"/>
              </a:solidFill>
              <a:effectLst/>
              <a:latin typeface="Bahnschrift" panose="020B0502040204020203" pitchFamily="34" charset="0"/>
            </a:endParaRPr>
          </a:p>
          <a:p>
            <a:pPr marL="285750" indent="-285750" algn="l" fontAlgn="base">
              <a:buFont typeface="Arial" panose="020B0604020202020204" pitchFamily="34" charset="0"/>
              <a:buChar char="•"/>
            </a:pPr>
            <a:endParaRPr lang="en-US" sz="1700" dirty="0">
              <a:solidFill>
                <a:srgbClr val="2E3A4D"/>
              </a:solidFill>
              <a:latin typeface="Bahnschrift" panose="020B0502040204020203" pitchFamily="34" charset="0"/>
            </a:endParaRPr>
          </a:p>
        </p:txBody>
      </p:sp>
    </p:spTree>
    <p:extLst>
      <p:ext uri="{BB962C8B-B14F-4D97-AF65-F5344CB8AC3E}">
        <p14:creationId xmlns:p14="http://schemas.microsoft.com/office/powerpoint/2010/main" val="374312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96BF-5851-F6ED-F110-28529A967979}"/>
              </a:ext>
            </a:extLst>
          </p:cNvPr>
          <p:cNvSpPr>
            <a:spLocks noGrp="1"/>
          </p:cNvSpPr>
          <p:nvPr>
            <p:ph type="title"/>
          </p:nvPr>
        </p:nvSpPr>
        <p:spPr/>
        <p:txBody>
          <a:bodyPr/>
          <a:lstStyle/>
          <a:p>
            <a:r>
              <a:rPr lang="en-IN" b="1" i="1" dirty="0">
                <a:solidFill>
                  <a:srgbClr val="0070C0"/>
                </a:solidFill>
                <a:latin typeface="Euphemia" panose="020B0503040102020104" pitchFamily="34" charset="0"/>
              </a:rPr>
              <a:t>Cloud technology designed for big data uses:</a:t>
            </a:r>
          </a:p>
        </p:txBody>
      </p:sp>
      <p:pic>
        <p:nvPicPr>
          <p:cNvPr id="3074" name="Picture 2" descr="Image result for holistic view of big data system">
            <a:extLst>
              <a:ext uri="{FF2B5EF4-FFF2-40B4-BE49-F238E27FC236}">
                <a16:creationId xmlns:a16="http://schemas.microsoft.com/office/drawing/2014/main" id="{AFFF448C-D456-4B2E-E839-5E4017BD5609}"/>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tretch/>
        </p:blipFill>
        <p:spPr bwMode="auto">
          <a:xfrm>
            <a:off x="577516" y="2021305"/>
            <a:ext cx="5518484" cy="447157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D122ED7-EB98-4053-2E2F-6E74E1586D02}"/>
              </a:ext>
            </a:extLst>
          </p:cNvPr>
          <p:cNvSpPr>
            <a:spLocks noGrp="1"/>
          </p:cNvSpPr>
          <p:nvPr>
            <p:ph sz="half" idx="2"/>
          </p:nvPr>
        </p:nvSpPr>
        <p:spPr/>
        <p:txBody>
          <a:bodyPr>
            <a:normAutofit lnSpcReduction="10000"/>
          </a:bodyPr>
          <a:lstStyle/>
          <a:p>
            <a:r>
              <a:rPr lang="en-IN" sz="2000" i="1" dirty="0">
                <a:latin typeface="Georgia" panose="02040502050405020303" pitchFamily="18" charset="0"/>
              </a:rPr>
              <a:t>Cloudera is fully functional Cloudera Hadoop cluster on AWS cloud.</a:t>
            </a:r>
          </a:p>
          <a:p>
            <a:pPr marL="0" indent="0">
              <a:buNone/>
            </a:pPr>
            <a:endParaRPr lang="en-IN" sz="2000" i="1" dirty="0">
              <a:latin typeface="Georgia" panose="02040502050405020303" pitchFamily="18" charset="0"/>
            </a:endParaRPr>
          </a:p>
          <a:p>
            <a:r>
              <a:rPr lang="en-IN" sz="2000" i="1" dirty="0">
                <a:latin typeface="Georgia" panose="02040502050405020303" pitchFamily="18" charset="0"/>
              </a:rPr>
              <a:t>Companies like </a:t>
            </a:r>
            <a:r>
              <a:rPr lang="en-IN" sz="2000" i="1" dirty="0">
                <a:solidFill>
                  <a:srgbClr val="FF0000"/>
                </a:solidFill>
                <a:latin typeface="Georgia" panose="02040502050405020303" pitchFamily="18" charset="0"/>
              </a:rPr>
              <a:t>Google(google cloud),Microsoft(Microsoft Azure),Amazon(AWS) and IBM </a:t>
            </a:r>
            <a:r>
              <a:rPr lang="en-IN" sz="2000" i="1" dirty="0">
                <a:latin typeface="Georgia" panose="02040502050405020303" pitchFamily="18" charset="0"/>
              </a:rPr>
              <a:t>continue to release new machine learning features on top of their cloud platforms and inside their cloud applications, making them look like more appealing place to store data as well</a:t>
            </a:r>
          </a:p>
          <a:p>
            <a:pPr marL="0" indent="0">
              <a:buNone/>
            </a:pPr>
            <a:endParaRPr lang="en-IN" sz="2000" i="1" dirty="0">
              <a:latin typeface="Georgia" panose="02040502050405020303" pitchFamily="18" charset="0"/>
            </a:endParaRPr>
          </a:p>
          <a:p>
            <a:r>
              <a:rPr lang="en-IN" sz="2000" i="1" dirty="0">
                <a:solidFill>
                  <a:srgbClr val="FF0000"/>
                </a:solidFill>
                <a:latin typeface="Georgia" panose="02040502050405020303" pitchFamily="18" charset="0"/>
              </a:rPr>
              <a:t>Oracle</a:t>
            </a:r>
            <a:r>
              <a:rPr lang="en-IN" sz="2000" i="1" dirty="0">
                <a:latin typeface="Georgia" panose="02040502050405020303" pitchFamily="18" charset="0"/>
              </a:rPr>
              <a:t> announced a platform as a service(PAAS) offering.</a:t>
            </a:r>
          </a:p>
        </p:txBody>
      </p:sp>
    </p:spTree>
    <p:extLst>
      <p:ext uri="{BB962C8B-B14F-4D97-AF65-F5344CB8AC3E}">
        <p14:creationId xmlns:p14="http://schemas.microsoft.com/office/powerpoint/2010/main" val="345411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3D87F3-D439-EA6D-0CA3-CA0D02F7E3DB}"/>
              </a:ext>
            </a:extLst>
          </p:cNvPr>
          <p:cNvSpPr>
            <a:spLocks noGrp="1"/>
          </p:cNvSpPr>
          <p:nvPr>
            <p:ph type="title"/>
          </p:nvPr>
        </p:nvSpPr>
        <p:spPr/>
        <p:txBody>
          <a:bodyPr/>
          <a:lstStyle/>
          <a:p>
            <a:r>
              <a:rPr lang="en-IN" b="1" i="1" dirty="0">
                <a:solidFill>
                  <a:srgbClr val="0070C0"/>
                </a:solidFill>
                <a:latin typeface="Euphemia" panose="020B0503040102020104" pitchFamily="34" charset="0"/>
              </a:rPr>
              <a:t>Cloud technology designed for big data uses(</a:t>
            </a:r>
            <a:r>
              <a:rPr lang="en-IN" b="1" i="1" dirty="0" err="1">
                <a:solidFill>
                  <a:srgbClr val="0070C0"/>
                </a:solidFill>
                <a:latin typeface="Euphemia" panose="020B0503040102020104" pitchFamily="34" charset="0"/>
              </a:rPr>
              <a:t>cont</a:t>
            </a:r>
            <a:r>
              <a:rPr lang="en-IN" b="1" i="1" dirty="0">
                <a:solidFill>
                  <a:srgbClr val="0070C0"/>
                </a:solidFill>
                <a:latin typeface="Euphemia" panose="020B0503040102020104" pitchFamily="34" charset="0"/>
              </a:rPr>
              <a:t>)</a:t>
            </a:r>
            <a:endParaRPr lang="en-IN" dirty="0"/>
          </a:p>
        </p:txBody>
      </p:sp>
      <p:sp>
        <p:nvSpPr>
          <p:cNvPr id="6" name="Content Placeholder 5">
            <a:extLst>
              <a:ext uri="{FF2B5EF4-FFF2-40B4-BE49-F238E27FC236}">
                <a16:creationId xmlns:a16="http://schemas.microsoft.com/office/drawing/2014/main" id="{7EB57722-3BE7-34B4-EE64-ABFE7E4EBF5B}"/>
              </a:ext>
            </a:extLst>
          </p:cNvPr>
          <p:cNvSpPr>
            <a:spLocks noGrp="1"/>
          </p:cNvSpPr>
          <p:nvPr>
            <p:ph idx="1"/>
          </p:nvPr>
        </p:nvSpPr>
        <p:spPr/>
        <p:txBody>
          <a:bodyPr>
            <a:normAutofit/>
          </a:bodyPr>
          <a:lstStyle/>
          <a:p>
            <a:r>
              <a:rPr lang="en-IN" sz="2000" i="1" dirty="0">
                <a:latin typeface="Georgia" panose="02040502050405020303" pitchFamily="18" charset="0"/>
              </a:rPr>
              <a:t>The </a:t>
            </a:r>
            <a:r>
              <a:rPr lang="en-IN" sz="2000" i="1" dirty="0">
                <a:solidFill>
                  <a:srgbClr val="FF0000"/>
                </a:solidFill>
                <a:latin typeface="Georgia" panose="02040502050405020303" pitchFamily="18" charset="0"/>
              </a:rPr>
              <a:t>Hortonworks Data platforms </a:t>
            </a:r>
            <a:r>
              <a:rPr lang="en-IN" sz="2000" i="1" dirty="0">
                <a:latin typeface="Georgia" panose="02040502050405020303" pitchFamily="18" charset="0"/>
              </a:rPr>
              <a:t>is now fully certified with Microsoft Azure, meaning users can run the same software and get the same experience as on their own data centre.</a:t>
            </a:r>
          </a:p>
          <a:p>
            <a:r>
              <a:rPr lang="en-IN" sz="2000" i="1" dirty="0">
                <a:solidFill>
                  <a:srgbClr val="FF0000"/>
                </a:solidFill>
                <a:latin typeface="Georgia" panose="02040502050405020303" pitchFamily="18" charset="0"/>
              </a:rPr>
              <a:t>Microsoft’s HDInsight Hadoop Service </a:t>
            </a:r>
            <a:r>
              <a:rPr lang="en-IN" sz="2000" i="1" dirty="0">
                <a:latin typeface="Georgia" panose="02040502050405020303" pitchFamily="18" charset="0"/>
              </a:rPr>
              <a:t>now supports the storm stream processing framework.</a:t>
            </a:r>
          </a:p>
          <a:p>
            <a:r>
              <a:rPr lang="en-IN" sz="2000" i="1" dirty="0" err="1">
                <a:solidFill>
                  <a:srgbClr val="FF0000"/>
                </a:solidFill>
                <a:latin typeface="Georgia" panose="02040502050405020303" pitchFamily="18" charset="0"/>
              </a:rPr>
              <a:t>Rackspace</a:t>
            </a:r>
            <a:r>
              <a:rPr lang="en-IN" sz="2000" i="1" dirty="0">
                <a:latin typeface="Georgia" panose="02040502050405020303" pitchFamily="18" charset="0"/>
              </a:rPr>
              <a:t> launched a big data version of its bare-metal cloud service, promising deployment of a Hadoop-spark cluster in just a few clicks.</a:t>
            </a:r>
          </a:p>
          <a:p>
            <a:r>
              <a:rPr lang="en-IN" sz="2000" i="1" dirty="0">
                <a:solidFill>
                  <a:srgbClr val="FF0000"/>
                </a:solidFill>
                <a:latin typeface="Georgia" panose="02040502050405020303" pitchFamily="18" charset="0"/>
              </a:rPr>
              <a:t>Tableau</a:t>
            </a:r>
            <a:r>
              <a:rPr lang="en-IN" sz="2000" i="1" dirty="0">
                <a:latin typeface="Georgia" panose="02040502050405020303" pitchFamily="18" charset="0"/>
              </a:rPr>
              <a:t> announced a beta version of a connector for Amazon Elastic MapReduce ,which let users pull data from the cloud service for analysis in Tableau. </a:t>
            </a:r>
          </a:p>
        </p:txBody>
      </p:sp>
    </p:spTree>
    <p:extLst>
      <p:ext uri="{BB962C8B-B14F-4D97-AF65-F5344CB8AC3E}">
        <p14:creationId xmlns:p14="http://schemas.microsoft.com/office/powerpoint/2010/main" val="155679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61EB04-871B-AEAE-CAC6-34DA8A3C47A9}"/>
              </a:ext>
            </a:extLst>
          </p:cNvPr>
          <p:cNvSpPr txBox="1"/>
          <p:nvPr/>
        </p:nvSpPr>
        <p:spPr>
          <a:xfrm>
            <a:off x="0" y="107434"/>
            <a:ext cx="12192000" cy="492443"/>
          </a:xfrm>
          <a:prstGeom prst="rect">
            <a:avLst/>
          </a:prstGeom>
          <a:noFill/>
        </p:spPr>
        <p:txBody>
          <a:bodyPr wrap="square">
            <a:spAutoFit/>
          </a:bodyPr>
          <a:lstStyle/>
          <a:p>
            <a:pPr algn="ctr" fontAlgn="base"/>
            <a:r>
              <a:rPr lang="en-IN" sz="2600" b="1" i="0" dirty="0">
                <a:solidFill>
                  <a:srgbClr val="2E3A4D"/>
                </a:solidFill>
                <a:effectLst/>
                <a:latin typeface="Castellar" panose="020A0402060406010301" pitchFamily="18" charset="0"/>
              </a:rPr>
              <a:t>Big Data Cloud Solutions</a:t>
            </a:r>
          </a:p>
        </p:txBody>
      </p:sp>
      <p:sp>
        <p:nvSpPr>
          <p:cNvPr id="8" name="TextBox 7">
            <a:extLst>
              <a:ext uri="{FF2B5EF4-FFF2-40B4-BE49-F238E27FC236}">
                <a16:creationId xmlns:a16="http://schemas.microsoft.com/office/drawing/2014/main" id="{61BE19C0-08DB-84FE-8687-C0E8DF784312}"/>
              </a:ext>
            </a:extLst>
          </p:cNvPr>
          <p:cNvSpPr txBox="1"/>
          <p:nvPr/>
        </p:nvSpPr>
        <p:spPr>
          <a:xfrm>
            <a:off x="520700" y="1026262"/>
            <a:ext cx="12192000" cy="584775"/>
          </a:xfrm>
          <a:prstGeom prst="rect">
            <a:avLst/>
          </a:prstGeom>
          <a:noFill/>
        </p:spPr>
        <p:txBody>
          <a:bodyPr wrap="square">
            <a:spAutoFit/>
          </a:bodyPr>
          <a:lstStyle/>
          <a:p>
            <a:pPr fontAlgn="base"/>
            <a:r>
              <a:rPr lang="en-US" sz="2800" b="1" i="1" dirty="0">
                <a:solidFill>
                  <a:srgbClr val="0070C0"/>
                </a:solidFill>
                <a:effectLst/>
                <a:latin typeface="Euphemia" panose="020B0503040102020104" pitchFamily="34" charset="0"/>
              </a:rPr>
              <a:t> </a:t>
            </a:r>
            <a:r>
              <a:rPr lang="en-US" sz="3200" b="1" i="1" dirty="0">
                <a:solidFill>
                  <a:srgbClr val="0070C0"/>
                </a:solidFill>
                <a:effectLst/>
                <a:latin typeface="Euphemia" panose="020B0503040102020104" pitchFamily="34" charset="0"/>
              </a:rPr>
              <a:t>Big Data Analytics from Google</a:t>
            </a:r>
          </a:p>
        </p:txBody>
      </p:sp>
      <p:sp>
        <p:nvSpPr>
          <p:cNvPr id="10" name="TextBox 9">
            <a:extLst>
              <a:ext uri="{FF2B5EF4-FFF2-40B4-BE49-F238E27FC236}">
                <a16:creationId xmlns:a16="http://schemas.microsoft.com/office/drawing/2014/main" id="{2E17CC2C-7E21-71F9-E2F4-16338A8A8A8A}"/>
              </a:ext>
            </a:extLst>
          </p:cNvPr>
          <p:cNvSpPr txBox="1"/>
          <p:nvPr/>
        </p:nvSpPr>
        <p:spPr>
          <a:xfrm>
            <a:off x="762000" y="1914312"/>
            <a:ext cx="5854700" cy="4093428"/>
          </a:xfrm>
          <a:prstGeom prst="rect">
            <a:avLst/>
          </a:prstGeom>
          <a:noFill/>
        </p:spPr>
        <p:txBody>
          <a:bodyPr wrap="square">
            <a:spAutoFit/>
          </a:bodyPr>
          <a:lstStyle/>
          <a:p>
            <a:r>
              <a:rPr lang="en-US" sz="2000" b="0" i="1" u="sng" dirty="0">
                <a:effectLst/>
                <a:latin typeface="Georgia" panose="02040502050405020303" pitchFamily="18" charset="0"/>
                <a:hlinkClick r:id="rId2">
                  <a:extLst>
                    <a:ext uri="{A12FA001-AC4F-418D-AE19-62706E023703}">
                      <ahyp:hlinkClr xmlns:ahyp="http://schemas.microsoft.com/office/drawing/2018/hyperlinkcolor" val="tx"/>
                    </a:ext>
                  </a:extLst>
                </a:hlinkClick>
              </a:rPr>
              <a:t>Big Data Analytics from the Google Cloud Platform </a:t>
            </a:r>
            <a:r>
              <a:rPr lang="en-US" sz="2000" b="0" i="1" dirty="0">
                <a:solidFill>
                  <a:schemeClr val="tx1">
                    <a:lumMod val="95000"/>
                    <a:lumOff val="5000"/>
                  </a:schemeClr>
                </a:solidFill>
                <a:effectLst/>
                <a:latin typeface="Georgia" panose="02040502050405020303" pitchFamily="18" charset="0"/>
              </a:rPr>
              <a:t>provides the capability of leveraging serverless data analytics in a machine learning platform. The Google Cloud Platform takes care of the complexities of data analytics to accelerate the delivery of insights with a serverless approach that helps avoid operational overhead.</a:t>
            </a:r>
          </a:p>
          <a:p>
            <a:endParaRPr lang="en-US" sz="2000" i="1" dirty="0">
              <a:solidFill>
                <a:schemeClr val="tx1">
                  <a:lumMod val="95000"/>
                  <a:lumOff val="5000"/>
                </a:schemeClr>
              </a:solidFill>
              <a:latin typeface="Georgia" panose="02040502050405020303" pitchFamily="18" charset="0"/>
            </a:endParaRPr>
          </a:p>
          <a:p>
            <a:r>
              <a:rPr lang="en-US" sz="2000" b="0" i="1" dirty="0">
                <a:solidFill>
                  <a:schemeClr val="tx1">
                    <a:lumMod val="95000"/>
                    <a:lumOff val="5000"/>
                  </a:schemeClr>
                </a:solidFill>
                <a:effectLst/>
                <a:latin typeface="Georgia" panose="02040502050405020303" pitchFamily="18" charset="0"/>
              </a:rPr>
              <a:t>Additionally, the Google Cloud Platform enables users to build data lakes to capture every piece of data, which can run up to petabytes or exabytes in size, and apply numerous processing techniques to extract valuable insights.</a:t>
            </a:r>
            <a:endParaRPr lang="en-IN" sz="2000" i="1" dirty="0">
              <a:solidFill>
                <a:schemeClr val="tx1">
                  <a:lumMod val="95000"/>
                  <a:lumOff val="5000"/>
                </a:schemeClr>
              </a:solidFill>
              <a:latin typeface="Georgia" panose="02040502050405020303" pitchFamily="18" charset="0"/>
            </a:endParaRPr>
          </a:p>
        </p:txBody>
      </p:sp>
      <p:pic>
        <p:nvPicPr>
          <p:cNvPr id="12" name="Picture 11">
            <a:extLst>
              <a:ext uri="{FF2B5EF4-FFF2-40B4-BE49-F238E27FC236}">
                <a16:creationId xmlns:a16="http://schemas.microsoft.com/office/drawing/2014/main" id="{F031E802-0167-A917-ECE6-FF6AE57A2E45}"/>
              </a:ext>
            </a:extLst>
          </p:cNvPr>
          <p:cNvPicPr>
            <a:picLocks noChangeAspect="1"/>
          </p:cNvPicPr>
          <p:nvPr/>
        </p:nvPicPr>
        <p:blipFill rotWithShape="1">
          <a:blip r:embed="rId3"/>
          <a:srcRect l="3486"/>
          <a:stretch/>
        </p:blipFill>
        <p:spPr>
          <a:xfrm>
            <a:off x="6718300" y="2028613"/>
            <a:ext cx="5295900" cy="3029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0882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9EDB33-BA07-1817-7CFC-A644DC941AC7}"/>
              </a:ext>
            </a:extLst>
          </p:cNvPr>
          <p:cNvSpPr txBox="1"/>
          <p:nvPr/>
        </p:nvSpPr>
        <p:spPr>
          <a:xfrm>
            <a:off x="254000" y="324878"/>
            <a:ext cx="11684000" cy="523220"/>
          </a:xfrm>
          <a:prstGeom prst="rect">
            <a:avLst/>
          </a:prstGeom>
          <a:noFill/>
        </p:spPr>
        <p:txBody>
          <a:bodyPr wrap="square">
            <a:spAutoFit/>
          </a:bodyPr>
          <a:lstStyle/>
          <a:p>
            <a:pPr algn="l" fontAlgn="base"/>
            <a:r>
              <a:rPr lang="en-IN" sz="2800" b="1" i="1" dirty="0">
                <a:solidFill>
                  <a:srgbClr val="0070C0"/>
                </a:solidFill>
                <a:effectLst/>
                <a:latin typeface="Euphemia" panose="020B0503040102020104" pitchFamily="34" charset="0"/>
              </a:rPr>
              <a:t>Data Lakes on Microsoft Azure</a:t>
            </a:r>
          </a:p>
        </p:txBody>
      </p:sp>
      <p:pic>
        <p:nvPicPr>
          <p:cNvPr id="7" name="Picture 6">
            <a:extLst>
              <a:ext uri="{FF2B5EF4-FFF2-40B4-BE49-F238E27FC236}">
                <a16:creationId xmlns:a16="http://schemas.microsoft.com/office/drawing/2014/main" id="{32C62D85-50C3-24F4-923B-1F9BB0B7A3B0}"/>
              </a:ext>
            </a:extLst>
          </p:cNvPr>
          <p:cNvPicPr>
            <a:picLocks noChangeAspect="1"/>
          </p:cNvPicPr>
          <p:nvPr/>
        </p:nvPicPr>
        <p:blipFill rotWithShape="1">
          <a:blip r:embed="rId2"/>
          <a:srcRect l="1283"/>
          <a:stretch/>
        </p:blipFill>
        <p:spPr>
          <a:xfrm>
            <a:off x="488692" y="1701987"/>
            <a:ext cx="6361288" cy="3599071"/>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7E98090A-5BCA-E7E9-4341-1FD92C3B98BA}"/>
              </a:ext>
            </a:extLst>
          </p:cNvPr>
          <p:cNvSpPr txBox="1"/>
          <p:nvPr/>
        </p:nvSpPr>
        <p:spPr>
          <a:xfrm>
            <a:off x="7170821" y="993144"/>
            <a:ext cx="4720798" cy="5016758"/>
          </a:xfrm>
          <a:prstGeom prst="rect">
            <a:avLst/>
          </a:prstGeom>
          <a:noFill/>
        </p:spPr>
        <p:txBody>
          <a:bodyPr wrap="square">
            <a:spAutoFit/>
          </a:bodyPr>
          <a:lstStyle/>
          <a:p>
            <a:r>
              <a:rPr lang="en-US" sz="2000" b="0" i="1" u="sng" dirty="0">
                <a:effectLst/>
                <a:latin typeface="Georgia" panose="02040502050405020303" pitchFamily="18" charset="0"/>
                <a:hlinkClick r:id="rId3">
                  <a:extLst>
                    <a:ext uri="{A12FA001-AC4F-418D-AE19-62706E023703}">
                      <ahyp:hlinkClr xmlns:ahyp="http://schemas.microsoft.com/office/drawing/2018/hyperlinkcolor" val="tx"/>
                    </a:ext>
                  </a:extLst>
                </a:hlinkClick>
              </a:rPr>
              <a:t>Microsoft Azure’s data lakes</a:t>
            </a:r>
            <a:r>
              <a:rPr lang="en-US" sz="2000" b="0" i="1" dirty="0">
                <a:effectLst/>
                <a:latin typeface="Georgia" panose="02040502050405020303" pitchFamily="18" charset="0"/>
              </a:rPr>
              <a:t> provide a wide array of capabilities to “make it easy for developers, data scientists, and analysts to store data of any size, shape, and speed, and do all types of processing and analytics across platforms and languages.</a:t>
            </a:r>
          </a:p>
          <a:p>
            <a:endParaRPr lang="en-US" sz="2000" i="1" dirty="0">
              <a:latin typeface="Georgia" panose="02040502050405020303" pitchFamily="18" charset="0"/>
            </a:endParaRPr>
          </a:p>
          <a:p>
            <a:r>
              <a:rPr lang="en-US" sz="2000" b="0" i="1" dirty="0">
                <a:effectLst/>
                <a:latin typeface="Georgia" panose="02040502050405020303" pitchFamily="18" charset="0"/>
              </a:rPr>
              <a:t>” The Microsoft Azure data lake is a highly scalable public cloud service that simplifies data management to gain insight from massive data sets by integrating seamlessly with stores and data warehouses to extend its reach. It is comprised of data storage and data analytics</a:t>
            </a:r>
            <a:endParaRPr lang="en-IN" sz="2000" i="1" dirty="0">
              <a:latin typeface="Georgia" panose="02040502050405020303" pitchFamily="18" charset="0"/>
            </a:endParaRPr>
          </a:p>
        </p:txBody>
      </p:sp>
    </p:spTree>
    <p:extLst>
      <p:ext uri="{BB962C8B-B14F-4D97-AF65-F5344CB8AC3E}">
        <p14:creationId xmlns:p14="http://schemas.microsoft.com/office/powerpoint/2010/main" val="153553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FE59D6-43B1-E13E-F9C3-4792811234DF}"/>
              </a:ext>
            </a:extLst>
          </p:cNvPr>
          <p:cNvSpPr txBox="1"/>
          <p:nvPr/>
        </p:nvSpPr>
        <p:spPr>
          <a:xfrm>
            <a:off x="360972" y="272298"/>
            <a:ext cx="6096000" cy="523220"/>
          </a:xfrm>
          <a:prstGeom prst="rect">
            <a:avLst/>
          </a:prstGeom>
          <a:noFill/>
        </p:spPr>
        <p:txBody>
          <a:bodyPr wrap="square">
            <a:spAutoFit/>
          </a:bodyPr>
          <a:lstStyle/>
          <a:p>
            <a:pPr algn="l" fontAlgn="base"/>
            <a:r>
              <a:rPr lang="en-US" sz="2800" b="1" i="1" dirty="0">
                <a:solidFill>
                  <a:srgbClr val="0070C0"/>
                </a:solidFill>
                <a:effectLst/>
                <a:latin typeface="Euphemia" panose="020B0503040102020104" pitchFamily="34" charset="0"/>
              </a:rPr>
              <a:t>Data Lakes and Analytics on AWS</a:t>
            </a:r>
          </a:p>
        </p:txBody>
      </p:sp>
      <p:pic>
        <p:nvPicPr>
          <p:cNvPr id="7" name="Picture 6">
            <a:extLst>
              <a:ext uri="{FF2B5EF4-FFF2-40B4-BE49-F238E27FC236}">
                <a16:creationId xmlns:a16="http://schemas.microsoft.com/office/drawing/2014/main" id="{95D5A85F-4ABB-3F46-88CF-CE37E425BD85}"/>
              </a:ext>
            </a:extLst>
          </p:cNvPr>
          <p:cNvPicPr>
            <a:picLocks noChangeAspect="1"/>
          </p:cNvPicPr>
          <p:nvPr/>
        </p:nvPicPr>
        <p:blipFill>
          <a:blip r:embed="rId2"/>
          <a:stretch>
            <a:fillRect/>
          </a:stretch>
        </p:blipFill>
        <p:spPr>
          <a:xfrm>
            <a:off x="6096000" y="79526"/>
            <a:ext cx="5943901" cy="3539626"/>
          </a:xfrm>
          <a:prstGeom prst="rect">
            <a:avLst/>
          </a:prstGeom>
        </p:spPr>
      </p:pic>
      <p:sp>
        <p:nvSpPr>
          <p:cNvPr id="9" name="TextBox 8">
            <a:extLst>
              <a:ext uri="{FF2B5EF4-FFF2-40B4-BE49-F238E27FC236}">
                <a16:creationId xmlns:a16="http://schemas.microsoft.com/office/drawing/2014/main" id="{ABA2B381-4663-39B0-283B-7403E7546041}"/>
              </a:ext>
            </a:extLst>
          </p:cNvPr>
          <p:cNvSpPr txBox="1"/>
          <p:nvPr/>
        </p:nvSpPr>
        <p:spPr>
          <a:xfrm>
            <a:off x="569844" y="1207318"/>
            <a:ext cx="5678256" cy="2246769"/>
          </a:xfrm>
          <a:prstGeom prst="rect">
            <a:avLst/>
          </a:prstGeom>
          <a:noFill/>
        </p:spPr>
        <p:txBody>
          <a:bodyPr wrap="square">
            <a:spAutoFit/>
          </a:bodyPr>
          <a:lstStyle/>
          <a:p>
            <a:pPr algn="l" fontAlgn="base"/>
            <a:r>
              <a:rPr lang="en-US" sz="2000" b="0" i="1" dirty="0">
                <a:solidFill>
                  <a:srgbClr val="2E3A4D"/>
                </a:solidFill>
                <a:effectLst/>
                <a:latin typeface="Georgia" panose="02040502050405020303" pitchFamily="18" charset="0"/>
              </a:rPr>
              <a:t>Amazon web service offers a comprehensive portfolio of secure, scalable, and cost-effective services that enable companies to build data lakes and analytics solutions. With a powerful suite of services to build and manage a data lake, AWS is at the forefront of data lake offerings. </a:t>
            </a:r>
          </a:p>
        </p:txBody>
      </p:sp>
      <p:sp>
        <p:nvSpPr>
          <p:cNvPr id="11" name="TextBox 10">
            <a:extLst>
              <a:ext uri="{FF2B5EF4-FFF2-40B4-BE49-F238E27FC236}">
                <a16:creationId xmlns:a16="http://schemas.microsoft.com/office/drawing/2014/main" id="{DD5BFCE9-75A0-5849-4EC2-F2A59F34D88C}"/>
              </a:ext>
            </a:extLst>
          </p:cNvPr>
          <p:cNvSpPr txBox="1"/>
          <p:nvPr/>
        </p:nvSpPr>
        <p:spPr>
          <a:xfrm>
            <a:off x="569843" y="3784216"/>
            <a:ext cx="11396870" cy="2246769"/>
          </a:xfrm>
          <a:prstGeom prst="rect">
            <a:avLst/>
          </a:prstGeom>
          <a:noFill/>
        </p:spPr>
        <p:txBody>
          <a:bodyPr wrap="square">
            <a:spAutoFit/>
          </a:bodyPr>
          <a:lstStyle/>
          <a:p>
            <a:pPr algn="l" fontAlgn="base"/>
            <a:r>
              <a:rPr lang="en-US" sz="2000" b="0" i="0" dirty="0">
                <a:solidFill>
                  <a:srgbClr val="C00000"/>
                </a:solidFill>
                <a:effectLst/>
                <a:latin typeface="Georgia" panose="02040502050405020303" pitchFamily="18" charset="0"/>
              </a:rPr>
              <a:t>AWS offers these four services to move, store, and analyze data to build data lakes and analytics solutions:</a:t>
            </a:r>
          </a:p>
          <a:p>
            <a:pPr algn="l" fontAlgn="base"/>
            <a:endParaRPr lang="en-US" sz="2000" b="0" i="0" dirty="0">
              <a:solidFill>
                <a:srgbClr val="2E3A4D"/>
              </a:solidFill>
              <a:effectLst/>
              <a:latin typeface="Bahnschrift" panose="020B0502040204020203" pitchFamily="34" charset="0"/>
            </a:endParaRPr>
          </a:p>
          <a:p>
            <a:pPr algn="l" fontAlgn="base">
              <a:buFont typeface="Arial" panose="020B0604020202020204" pitchFamily="34" charset="0"/>
              <a:buChar char="•"/>
            </a:pPr>
            <a:r>
              <a:rPr lang="en-US" sz="2000" b="0" i="0" dirty="0">
                <a:solidFill>
                  <a:srgbClr val="2E3A4D"/>
                </a:solidFill>
                <a:effectLst/>
                <a:latin typeface="Georgia" panose="02040502050405020303" pitchFamily="18" charset="0"/>
              </a:rPr>
              <a:t>Data movement to import data in real-time.</a:t>
            </a:r>
          </a:p>
          <a:p>
            <a:pPr algn="l" fontAlgn="base">
              <a:buFont typeface="Arial" panose="020B0604020202020204" pitchFamily="34" charset="0"/>
              <a:buChar char="•"/>
            </a:pPr>
            <a:r>
              <a:rPr lang="en-US" sz="2000" b="0" i="0" dirty="0">
                <a:solidFill>
                  <a:srgbClr val="2E3A4D"/>
                </a:solidFill>
                <a:effectLst/>
                <a:latin typeface="Georgia" panose="02040502050405020303" pitchFamily="18" charset="0"/>
              </a:rPr>
              <a:t>Data lake to store any type and size of data.</a:t>
            </a:r>
          </a:p>
          <a:p>
            <a:pPr algn="l" fontAlgn="base">
              <a:buFont typeface="Arial" panose="020B0604020202020204" pitchFamily="34" charset="0"/>
              <a:buChar char="•"/>
            </a:pPr>
            <a:r>
              <a:rPr lang="en-US" sz="2000" b="0" i="0" dirty="0">
                <a:solidFill>
                  <a:srgbClr val="2E3A4D"/>
                </a:solidFill>
                <a:effectLst/>
                <a:latin typeface="Georgia" panose="02040502050405020303" pitchFamily="18" charset="0"/>
              </a:rPr>
              <a:t>Analytics to analyze data thoroughly.</a:t>
            </a:r>
          </a:p>
          <a:p>
            <a:pPr algn="l" fontAlgn="base">
              <a:buFont typeface="Arial" panose="020B0604020202020204" pitchFamily="34" charset="0"/>
              <a:buChar char="•"/>
            </a:pPr>
            <a:r>
              <a:rPr lang="en-US" sz="2000" b="0" i="0" dirty="0">
                <a:solidFill>
                  <a:srgbClr val="2E3A4D"/>
                </a:solidFill>
                <a:effectLst/>
                <a:latin typeface="Georgia" panose="02040502050405020303" pitchFamily="18" charset="0"/>
              </a:rPr>
              <a:t>Machine Learning to predict future outcomes and deploy quick responses.</a:t>
            </a:r>
          </a:p>
        </p:txBody>
      </p:sp>
    </p:spTree>
    <p:extLst>
      <p:ext uri="{BB962C8B-B14F-4D97-AF65-F5344CB8AC3E}">
        <p14:creationId xmlns:p14="http://schemas.microsoft.com/office/powerpoint/2010/main" val="3978397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938872-BE1A-4A45-7677-C16D948B0E3F}"/>
              </a:ext>
            </a:extLst>
          </p:cNvPr>
          <p:cNvSpPr txBox="1"/>
          <p:nvPr/>
        </p:nvSpPr>
        <p:spPr>
          <a:xfrm>
            <a:off x="636104" y="769491"/>
            <a:ext cx="6096000" cy="584775"/>
          </a:xfrm>
          <a:prstGeom prst="rect">
            <a:avLst/>
          </a:prstGeom>
          <a:noFill/>
        </p:spPr>
        <p:txBody>
          <a:bodyPr wrap="square">
            <a:spAutoFit/>
          </a:bodyPr>
          <a:lstStyle/>
          <a:p>
            <a:pPr algn="l" fontAlgn="base"/>
            <a:r>
              <a:rPr lang="en-US" sz="2400" b="1" i="0" dirty="0">
                <a:solidFill>
                  <a:srgbClr val="C00000"/>
                </a:solidFill>
                <a:effectLst/>
                <a:latin typeface="Bahnschrift" panose="020B0502040204020203" pitchFamily="34" charset="0"/>
              </a:rPr>
              <a:t> </a:t>
            </a:r>
            <a:r>
              <a:rPr lang="en-US" sz="3200" b="1" i="1" dirty="0">
                <a:solidFill>
                  <a:srgbClr val="0070C0"/>
                </a:solidFill>
                <a:effectLst/>
                <a:latin typeface="Euphemia" panose="020B0503040102020104" pitchFamily="34" charset="0"/>
              </a:rPr>
              <a:t>Big Data on Oracle Cloud</a:t>
            </a:r>
            <a:endParaRPr lang="en-US" sz="2400" b="1" i="1" dirty="0">
              <a:solidFill>
                <a:srgbClr val="0070C0"/>
              </a:solidFill>
              <a:effectLst/>
              <a:latin typeface="Euphemia" panose="020B0503040102020104" pitchFamily="34" charset="0"/>
            </a:endParaRPr>
          </a:p>
        </p:txBody>
      </p:sp>
      <p:pic>
        <p:nvPicPr>
          <p:cNvPr id="7" name="Picture 6">
            <a:extLst>
              <a:ext uri="{FF2B5EF4-FFF2-40B4-BE49-F238E27FC236}">
                <a16:creationId xmlns:a16="http://schemas.microsoft.com/office/drawing/2014/main" id="{642E01FC-2787-804C-2B0A-826805F6B38F}"/>
              </a:ext>
            </a:extLst>
          </p:cNvPr>
          <p:cNvPicPr>
            <a:picLocks noChangeAspect="1"/>
          </p:cNvPicPr>
          <p:nvPr/>
        </p:nvPicPr>
        <p:blipFill>
          <a:blip r:embed="rId2"/>
          <a:stretch>
            <a:fillRect/>
          </a:stretch>
        </p:blipFill>
        <p:spPr>
          <a:xfrm>
            <a:off x="636104" y="2055815"/>
            <a:ext cx="5839640" cy="36106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D497B5E-109C-15BF-3B20-D16330372454}"/>
              </a:ext>
            </a:extLst>
          </p:cNvPr>
          <p:cNvSpPr txBox="1"/>
          <p:nvPr/>
        </p:nvSpPr>
        <p:spPr>
          <a:xfrm>
            <a:off x="6851373" y="1660556"/>
            <a:ext cx="4929809" cy="4401205"/>
          </a:xfrm>
          <a:prstGeom prst="rect">
            <a:avLst/>
          </a:prstGeom>
          <a:noFill/>
        </p:spPr>
        <p:txBody>
          <a:bodyPr wrap="square">
            <a:spAutoFit/>
          </a:bodyPr>
          <a:lstStyle/>
          <a:p>
            <a:r>
              <a:rPr lang="en-US" sz="2000" i="1" dirty="0">
                <a:solidFill>
                  <a:srgbClr val="2E3A4D"/>
                </a:solidFill>
                <a:effectLst/>
                <a:latin typeface="Georgia" panose="02040502050405020303" pitchFamily="18" charset="0"/>
              </a:rPr>
              <a:t>Oracle offers the </a:t>
            </a:r>
            <a:r>
              <a:rPr lang="en-US" sz="2000" i="1" u="sng" dirty="0">
                <a:solidFill>
                  <a:srgbClr val="00CBD5"/>
                </a:solidFill>
                <a:effectLst/>
                <a:latin typeface="Georgia" panose="02040502050405020303" pitchFamily="18" charset="0"/>
                <a:hlinkClick r:id="rId3"/>
              </a:rPr>
              <a:t>Oracle Big Data Cloud Service</a:t>
            </a:r>
            <a:r>
              <a:rPr lang="en-US" sz="2000" i="1" dirty="0">
                <a:solidFill>
                  <a:srgbClr val="2E3A4D"/>
                </a:solidFill>
                <a:effectLst/>
                <a:latin typeface="Georgia" panose="02040502050405020303" pitchFamily="18" charset="0"/>
              </a:rPr>
              <a:t> which consists of “an automated service that provides a high-powered environment tailor-made for advancing businesses’ analytical capabilities.</a:t>
            </a:r>
          </a:p>
          <a:p>
            <a:endParaRPr lang="en-US" sz="2000" i="1" dirty="0">
              <a:solidFill>
                <a:srgbClr val="2E3A4D"/>
              </a:solidFill>
              <a:latin typeface="Georgia" panose="02040502050405020303" pitchFamily="18" charset="0"/>
            </a:endParaRPr>
          </a:p>
          <a:p>
            <a:r>
              <a:rPr lang="en-US" sz="2000" i="1" dirty="0">
                <a:solidFill>
                  <a:srgbClr val="2E3A4D"/>
                </a:solidFill>
                <a:effectLst/>
                <a:latin typeface="Georgia" panose="02040502050405020303" pitchFamily="18" charset="0"/>
              </a:rPr>
              <a:t>” This Big Data service from Oracle enables companies to access services at the cost and capability level that is best suited for their needs. The solution combines Oracle’s rich analytics platform with Hadoop’s distribution in a seamless, integrated, and secure Data Lake.</a:t>
            </a:r>
            <a:endParaRPr lang="en-IN" sz="2000" i="1" dirty="0">
              <a:latin typeface="Georgia" panose="02040502050405020303" pitchFamily="18" charset="0"/>
            </a:endParaRPr>
          </a:p>
        </p:txBody>
      </p:sp>
    </p:spTree>
    <p:extLst>
      <p:ext uri="{BB962C8B-B14F-4D97-AF65-F5344CB8AC3E}">
        <p14:creationId xmlns:p14="http://schemas.microsoft.com/office/powerpoint/2010/main" val="289130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F07BEA-F2EA-9DA8-BC28-41BEF5A2EE57}"/>
              </a:ext>
            </a:extLst>
          </p:cNvPr>
          <p:cNvPicPr>
            <a:picLocks noChangeAspect="1"/>
          </p:cNvPicPr>
          <p:nvPr/>
        </p:nvPicPr>
        <p:blipFill>
          <a:blip r:embed="rId2"/>
          <a:stretch>
            <a:fillRect/>
          </a:stretch>
        </p:blipFill>
        <p:spPr>
          <a:xfrm>
            <a:off x="256022" y="322157"/>
            <a:ext cx="4885821" cy="29502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TextBox 6">
            <a:extLst>
              <a:ext uri="{FF2B5EF4-FFF2-40B4-BE49-F238E27FC236}">
                <a16:creationId xmlns:a16="http://schemas.microsoft.com/office/drawing/2014/main" id="{4BA3B024-0BD4-18E9-1CDC-76CFA6947D92}"/>
              </a:ext>
            </a:extLst>
          </p:cNvPr>
          <p:cNvSpPr txBox="1"/>
          <p:nvPr/>
        </p:nvSpPr>
        <p:spPr>
          <a:xfrm>
            <a:off x="4989095" y="322157"/>
            <a:ext cx="6447487" cy="3539430"/>
          </a:xfrm>
          <a:prstGeom prst="rect">
            <a:avLst/>
          </a:prstGeom>
          <a:noFill/>
        </p:spPr>
        <p:txBody>
          <a:bodyPr wrap="square">
            <a:spAutoFit/>
          </a:bodyPr>
          <a:lstStyle/>
          <a:p>
            <a:pPr algn="l" fontAlgn="base"/>
            <a:r>
              <a:rPr lang="en-US" sz="2800" b="1" i="1" dirty="0">
                <a:solidFill>
                  <a:srgbClr val="C00000"/>
                </a:solidFill>
                <a:effectLst/>
                <a:latin typeface="Georgia" panose="02040502050405020303" pitchFamily="18" charset="0"/>
              </a:rPr>
              <a:t>Pros of putting big data in the cloud</a:t>
            </a:r>
          </a:p>
          <a:p>
            <a:pPr marL="342900" indent="-342900" fontAlgn="base">
              <a:buFont typeface="Arial" panose="020B0604020202020204" pitchFamily="34" charset="0"/>
              <a:buChar char="•"/>
            </a:pPr>
            <a:r>
              <a:rPr lang="en-IN" sz="2400" b="1" i="1" dirty="0">
                <a:effectLst/>
                <a:latin typeface="Georgia" panose="02040502050405020303" pitchFamily="18" charset="0"/>
              </a:rPr>
              <a:t>Requires zero CAPEX</a:t>
            </a:r>
          </a:p>
          <a:p>
            <a:pPr marL="342900" indent="-342900" fontAlgn="base">
              <a:buFont typeface="Arial" panose="020B0604020202020204" pitchFamily="34" charset="0"/>
              <a:buChar char="•"/>
            </a:pPr>
            <a:r>
              <a:rPr lang="en-IN" sz="2400" b="1" i="1" dirty="0">
                <a:effectLst/>
                <a:latin typeface="Georgia" panose="02040502050405020303" pitchFamily="18" charset="0"/>
              </a:rPr>
              <a:t>Enables faster scalability</a:t>
            </a:r>
          </a:p>
          <a:p>
            <a:pPr marL="342900" indent="-342900" fontAlgn="base">
              <a:buFont typeface="Arial" panose="020B0604020202020204" pitchFamily="34" charset="0"/>
              <a:buChar char="•"/>
            </a:pPr>
            <a:r>
              <a:rPr lang="en-US" sz="2400" b="1" i="1" dirty="0">
                <a:effectLst/>
                <a:latin typeface="Georgia" panose="02040502050405020303" pitchFamily="18" charset="0"/>
              </a:rPr>
              <a:t>Lowers the cost of analytics</a:t>
            </a:r>
          </a:p>
          <a:p>
            <a:pPr marL="342900" indent="-342900" fontAlgn="base">
              <a:buFont typeface="Arial" panose="020B0604020202020204" pitchFamily="34" charset="0"/>
              <a:buChar char="•"/>
            </a:pPr>
            <a:r>
              <a:rPr lang="en-IN" sz="2400" b="1" i="1" dirty="0">
                <a:effectLst/>
                <a:latin typeface="Georgia" panose="02040502050405020303" pitchFamily="18" charset="0"/>
              </a:rPr>
              <a:t>Encourages an agile and innovative culture</a:t>
            </a:r>
          </a:p>
          <a:p>
            <a:pPr marL="342900" indent="-342900" fontAlgn="base">
              <a:buFont typeface="Arial" panose="020B0604020202020204" pitchFamily="34" charset="0"/>
              <a:buChar char="•"/>
            </a:pPr>
            <a:r>
              <a:rPr lang="en-US" sz="2400" b="1" i="1" dirty="0">
                <a:effectLst/>
                <a:latin typeface="Georgia" panose="02040502050405020303" pitchFamily="18" charset="0"/>
              </a:rPr>
              <a:t>Enables better business continuity and disaster  recovery</a:t>
            </a:r>
            <a:endParaRPr lang="en-IN" sz="2400" b="1" i="1" dirty="0">
              <a:effectLst/>
              <a:latin typeface="Georgia" panose="02040502050405020303" pitchFamily="18" charset="0"/>
            </a:endParaRPr>
          </a:p>
        </p:txBody>
      </p:sp>
      <p:sp>
        <p:nvSpPr>
          <p:cNvPr id="19" name="TextBox 18">
            <a:extLst>
              <a:ext uri="{FF2B5EF4-FFF2-40B4-BE49-F238E27FC236}">
                <a16:creationId xmlns:a16="http://schemas.microsoft.com/office/drawing/2014/main" id="{D6B7176C-6FAE-FE60-D947-FD47057D6760}"/>
              </a:ext>
            </a:extLst>
          </p:cNvPr>
          <p:cNvSpPr txBox="1"/>
          <p:nvPr/>
        </p:nvSpPr>
        <p:spPr>
          <a:xfrm>
            <a:off x="256022" y="4227519"/>
            <a:ext cx="6168886" cy="2308324"/>
          </a:xfrm>
          <a:prstGeom prst="rect">
            <a:avLst/>
          </a:prstGeom>
          <a:noFill/>
        </p:spPr>
        <p:txBody>
          <a:bodyPr wrap="square">
            <a:spAutoFit/>
          </a:bodyPr>
          <a:lstStyle/>
          <a:p>
            <a:pPr algn="l" fontAlgn="base"/>
            <a:r>
              <a:rPr lang="en-US" sz="2400" b="1" i="1" dirty="0">
                <a:solidFill>
                  <a:srgbClr val="C00000"/>
                </a:solidFill>
                <a:effectLst/>
                <a:latin typeface="Georgia" panose="02040502050405020303" pitchFamily="18" charset="0"/>
              </a:rPr>
              <a:t>Potential challenges of big data in the cloud</a:t>
            </a:r>
          </a:p>
          <a:p>
            <a:pPr marL="342900" indent="-342900" fontAlgn="base">
              <a:buFont typeface="Arial" panose="020B0604020202020204" pitchFamily="34" charset="0"/>
              <a:buChar char="•"/>
            </a:pPr>
            <a:r>
              <a:rPr lang="en-IN" sz="2400" b="1" i="1" dirty="0">
                <a:effectLst/>
                <a:latin typeface="Georgia" panose="02040502050405020303" pitchFamily="18" charset="0"/>
              </a:rPr>
              <a:t>Less control over security</a:t>
            </a:r>
            <a:endParaRPr lang="en-US" sz="2400" b="1" i="1" dirty="0">
              <a:solidFill>
                <a:srgbClr val="C00000"/>
              </a:solidFill>
              <a:latin typeface="Georgia" panose="02040502050405020303" pitchFamily="18" charset="0"/>
            </a:endParaRPr>
          </a:p>
          <a:p>
            <a:pPr marL="342900" indent="-342900" fontAlgn="base">
              <a:buFont typeface="Arial" panose="020B0604020202020204" pitchFamily="34" charset="0"/>
              <a:buChar char="•"/>
            </a:pPr>
            <a:r>
              <a:rPr lang="en-IN" sz="2400" b="1" i="1" dirty="0">
                <a:effectLst/>
                <a:latin typeface="Georgia" panose="02040502050405020303" pitchFamily="18" charset="0"/>
              </a:rPr>
              <a:t>Less control over compliance</a:t>
            </a:r>
          </a:p>
          <a:p>
            <a:pPr marL="342900" indent="-342900" fontAlgn="base">
              <a:buFont typeface="Arial" panose="020B0604020202020204" pitchFamily="34" charset="0"/>
              <a:buChar char="•"/>
            </a:pPr>
            <a:r>
              <a:rPr lang="en-US" sz="2400" b="1" i="1" dirty="0">
                <a:effectLst/>
                <a:latin typeface="Georgia" panose="02040502050405020303" pitchFamily="18" charset="0"/>
              </a:rPr>
              <a:t>Network dependency and latency issues</a:t>
            </a:r>
          </a:p>
        </p:txBody>
      </p:sp>
      <p:pic>
        <p:nvPicPr>
          <p:cNvPr id="25" name="Picture 24">
            <a:extLst>
              <a:ext uri="{FF2B5EF4-FFF2-40B4-BE49-F238E27FC236}">
                <a16:creationId xmlns:a16="http://schemas.microsoft.com/office/drawing/2014/main" id="{55B0044A-3365-2DA1-29C3-9633487B7C96}"/>
              </a:ext>
            </a:extLst>
          </p:cNvPr>
          <p:cNvPicPr>
            <a:picLocks noChangeAspect="1"/>
          </p:cNvPicPr>
          <p:nvPr/>
        </p:nvPicPr>
        <p:blipFill rotWithShape="1">
          <a:blip r:embed="rId3"/>
          <a:srcRect t="4347"/>
          <a:stretch/>
        </p:blipFill>
        <p:spPr>
          <a:xfrm>
            <a:off x="6599583" y="3549867"/>
            <a:ext cx="4863548" cy="29447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026312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AED9-A5EE-2FFA-1B17-08D8D3B70097}"/>
              </a:ext>
            </a:extLst>
          </p:cNvPr>
          <p:cNvSpPr>
            <a:spLocks noGrp="1"/>
          </p:cNvSpPr>
          <p:nvPr>
            <p:ph type="title"/>
          </p:nvPr>
        </p:nvSpPr>
        <p:spPr>
          <a:xfrm>
            <a:off x="-1" y="-111983"/>
            <a:ext cx="11824677" cy="1325563"/>
          </a:xfrm>
        </p:spPr>
        <p:txBody>
          <a:bodyPr>
            <a:normAutofit fontScale="90000"/>
          </a:bodyPr>
          <a:lstStyle/>
          <a:p>
            <a:br>
              <a:rPr lang="en-IN" sz="4000" b="1" i="1" dirty="0">
                <a:solidFill>
                  <a:srgbClr val="00B0F0"/>
                </a:solidFill>
              </a:rPr>
            </a:br>
            <a:r>
              <a:rPr lang="en-IN" sz="4000" b="1" i="1" dirty="0">
                <a:solidFill>
                  <a:srgbClr val="00B0F0"/>
                </a:solidFill>
              </a:rPr>
              <a:t>Implementation:</a:t>
            </a:r>
            <a:r>
              <a:rPr lang="en-US" sz="3600" b="1" i="1" dirty="0">
                <a:solidFill>
                  <a:srgbClr val="00B0F0"/>
                </a:solidFill>
              </a:rPr>
              <a:t>AWS EMR Big Data Processing with Spark and Hadoop</a:t>
            </a:r>
            <a:br>
              <a:rPr lang="en-US" sz="1600" b="1" dirty="0"/>
            </a:br>
            <a:endParaRPr lang="en-IN" sz="4000" b="1" i="1" dirty="0">
              <a:solidFill>
                <a:srgbClr val="00B0F0"/>
              </a:solidFill>
            </a:endParaRPr>
          </a:p>
        </p:txBody>
      </p:sp>
      <p:sp>
        <p:nvSpPr>
          <p:cNvPr id="3" name="Content Placeholder 2">
            <a:extLst>
              <a:ext uri="{FF2B5EF4-FFF2-40B4-BE49-F238E27FC236}">
                <a16:creationId xmlns:a16="http://schemas.microsoft.com/office/drawing/2014/main" id="{6414DCC4-685F-CF54-BBE4-6FE1C2234473}"/>
              </a:ext>
            </a:extLst>
          </p:cNvPr>
          <p:cNvSpPr>
            <a:spLocks noGrp="1"/>
          </p:cNvSpPr>
          <p:nvPr>
            <p:ph idx="1"/>
          </p:nvPr>
        </p:nvSpPr>
        <p:spPr>
          <a:xfrm>
            <a:off x="183530" y="1158872"/>
            <a:ext cx="10515600" cy="4351338"/>
          </a:xfrm>
        </p:spPr>
        <p:txBody>
          <a:bodyPr/>
          <a:lstStyle/>
          <a:p>
            <a:r>
              <a:rPr lang="en-IN" sz="2400" i="1" dirty="0">
                <a:solidFill>
                  <a:srgbClr val="FF0000"/>
                </a:solidFill>
                <a:latin typeface="Georgia" panose="02040502050405020303" pitchFamily="18" charset="0"/>
              </a:rPr>
              <a:t>Step 1: </a:t>
            </a:r>
            <a:r>
              <a:rPr lang="en-IN" sz="2400" i="1" dirty="0">
                <a:latin typeface="Georgia" panose="02040502050405020303" pitchFamily="18" charset="0"/>
              </a:rPr>
              <a:t>Create a key –pair in AWS</a:t>
            </a:r>
          </a:p>
          <a:p>
            <a:endParaRPr lang="en-IN" dirty="0"/>
          </a:p>
        </p:txBody>
      </p:sp>
      <p:pic>
        <p:nvPicPr>
          <p:cNvPr id="5" name="Picture 4">
            <a:extLst>
              <a:ext uri="{FF2B5EF4-FFF2-40B4-BE49-F238E27FC236}">
                <a16:creationId xmlns:a16="http://schemas.microsoft.com/office/drawing/2014/main" id="{3A06A91D-100A-A843-7620-B1D17ADE371C}"/>
              </a:ext>
            </a:extLst>
          </p:cNvPr>
          <p:cNvPicPr>
            <a:picLocks noChangeAspect="1"/>
          </p:cNvPicPr>
          <p:nvPr/>
        </p:nvPicPr>
        <p:blipFill>
          <a:blip r:embed="rId2"/>
          <a:stretch>
            <a:fillRect/>
          </a:stretch>
        </p:blipFill>
        <p:spPr>
          <a:xfrm>
            <a:off x="414214" y="1699491"/>
            <a:ext cx="10991273" cy="4810883"/>
          </a:xfrm>
          <a:prstGeom prst="rect">
            <a:avLst/>
          </a:prstGeom>
        </p:spPr>
      </p:pic>
    </p:spTree>
    <p:extLst>
      <p:ext uri="{BB962C8B-B14F-4D97-AF65-F5344CB8AC3E}">
        <p14:creationId xmlns:p14="http://schemas.microsoft.com/office/powerpoint/2010/main" val="1593280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1DEE-4F2D-4B01-4644-C8CE53C6915C}"/>
              </a:ext>
            </a:extLst>
          </p:cNvPr>
          <p:cNvSpPr>
            <a:spLocks noGrp="1"/>
          </p:cNvSpPr>
          <p:nvPr>
            <p:ph type="title"/>
          </p:nvPr>
        </p:nvSpPr>
        <p:spPr>
          <a:xfrm>
            <a:off x="156308" y="125046"/>
            <a:ext cx="10515600" cy="1325563"/>
          </a:xfrm>
        </p:spPr>
        <p:txBody>
          <a:bodyPr>
            <a:normAutofit/>
          </a:bodyPr>
          <a:lstStyle/>
          <a:p>
            <a:r>
              <a:rPr lang="en-IN" sz="2400" i="1" dirty="0">
                <a:solidFill>
                  <a:srgbClr val="FF0000"/>
                </a:solidFill>
                <a:latin typeface="Georgia" panose="02040502050405020303" pitchFamily="18" charset="0"/>
              </a:rPr>
              <a:t>Step 2: </a:t>
            </a:r>
            <a:r>
              <a:rPr lang="en-IN" sz="2400" i="1" dirty="0">
                <a:latin typeface="Georgia" panose="02040502050405020303" pitchFamily="18" charset="0"/>
              </a:rPr>
              <a:t>Search EMR and create cluster </a:t>
            </a:r>
            <a:br>
              <a:rPr lang="en-IN" sz="2400" i="1" dirty="0">
                <a:latin typeface="Georgia" panose="02040502050405020303" pitchFamily="18" charset="0"/>
              </a:rPr>
            </a:br>
            <a:r>
              <a:rPr lang="en-IN" sz="2000" i="1" dirty="0">
                <a:latin typeface="Georgia" panose="02040502050405020303" pitchFamily="18" charset="0"/>
              </a:rPr>
              <a:t>The created EMR has both Hadoop and spark.</a:t>
            </a:r>
            <a:endParaRPr lang="en-IN" sz="2400" i="1" dirty="0">
              <a:latin typeface="Georgia" panose="02040502050405020303" pitchFamily="18" charset="0"/>
            </a:endParaRPr>
          </a:p>
        </p:txBody>
      </p:sp>
      <p:pic>
        <p:nvPicPr>
          <p:cNvPr id="5" name="Content Placeholder 4">
            <a:extLst>
              <a:ext uri="{FF2B5EF4-FFF2-40B4-BE49-F238E27FC236}">
                <a16:creationId xmlns:a16="http://schemas.microsoft.com/office/drawing/2014/main" id="{536107E5-16C9-B924-8F37-8F66BC9E118F}"/>
              </a:ext>
            </a:extLst>
          </p:cNvPr>
          <p:cNvPicPr>
            <a:picLocks noGrp="1" noChangeAspect="1"/>
          </p:cNvPicPr>
          <p:nvPr>
            <p:ph idx="1"/>
          </p:nvPr>
        </p:nvPicPr>
        <p:blipFill rotWithShape="1">
          <a:blip r:embed="rId2"/>
          <a:srcRect b="10631"/>
          <a:stretch/>
        </p:blipFill>
        <p:spPr>
          <a:xfrm>
            <a:off x="595922" y="1596904"/>
            <a:ext cx="10515600" cy="4802187"/>
          </a:xfrm>
        </p:spPr>
      </p:pic>
    </p:spTree>
    <p:extLst>
      <p:ext uri="{BB962C8B-B14F-4D97-AF65-F5344CB8AC3E}">
        <p14:creationId xmlns:p14="http://schemas.microsoft.com/office/powerpoint/2010/main" val="2628905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A3C2F-9F93-33BF-F1CD-4D311E5310DB}"/>
              </a:ext>
            </a:extLst>
          </p:cNvPr>
          <p:cNvSpPr>
            <a:spLocks noGrp="1"/>
          </p:cNvSpPr>
          <p:nvPr>
            <p:ph type="title"/>
          </p:nvPr>
        </p:nvSpPr>
        <p:spPr>
          <a:xfrm>
            <a:off x="3093204" y="201866"/>
            <a:ext cx="10515600" cy="1325563"/>
          </a:xfrm>
        </p:spPr>
        <p:txBody>
          <a:bodyPr>
            <a:normAutofit/>
          </a:bodyPr>
          <a:lstStyle/>
          <a:p>
            <a:r>
              <a:rPr lang="en-IN" sz="4000" b="1" i="1" dirty="0">
                <a:latin typeface="Euphemia" panose="020B0503040102020104" pitchFamily="34" charset="0"/>
              </a:rPr>
              <a:t>“</a:t>
            </a:r>
            <a:r>
              <a:rPr lang="en-IN" sz="4000" b="1" i="1" dirty="0">
                <a:solidFill>
                  <a:srgbClr val="0070C0"/>
                </a:solidFill>
                <a:latin typeface="Euphemia" panose="020B0503040102020104" pitchFamily="34" charset="0"/>
              </a:rPr>
              <a:t>Data and Cloud </a:t>
            </a:r>
            <a:r>
              <a:rPr lang="en-IN" sz="4000" b="1" i="1" dirty="0">
                <a:latin typeface="Euphemia" panose="020B0503040102020104" pitchFamily="34" charset="0"/>
              </a:rPr>
              <a:t>“</a:t>
            </a:r>
          </a:p>
        </p:txBody>
      </p:sp>
      <p:pic>
        <p:nvPicPr>
          <p:cNvPr id="6" name="Picture 5">
            <a:extLst>
              <a:ext uri="{FF2B5EF4-FFF2-40B4-BE49-F238E27FC236}">
                <a16:creationId xmlns:a16="http://schemas.microsoft.com/office/drawing/2014/main" id="{D8B96F90-B311-76FF-4FFD-F4EF20F5F216}"/>
              </a:ext>
            </a:extLst>
          </p:cNvPr>
          <p:cNvPicPr>
            <a:picLocks noChangeAspect="1"/>
          </p:cNvPicPr>
          <p:nvPr/>
        </p:nvPicPr>
        <p:blipFill>
          <a:blip r:embed="rId2"/>
          <a:stretch>
            <a:fillRect/>
          </a:stretch>
        </p:blipFill>
        <p:spPr>
          <a:xfrm>
            <a:off x="975360" y="1825625"/>
            <a:ext cx="4450080" cy="4210638"/>
          </a:xfrm>
          <a:prstGeom prst="rect">
            <a:avLst/>
          </a:prstGeom>
        </p:spPr>
      </p:pic>
      <p:pic>
        <p:nvPicPr>
          <p:cNvPr id="9" name="Picture 8">
            <a:extLst>
              <a:ext uri="{FF2B5EF4-FFF2-40B4-BE49-F238E27FC236}">
                <a16:creationId xmlns:a16="http://schemas.microsoft.com/office/drawing/2014/main" id="{6613837A-2961-7D79-DDFC-52C616837453}"/>
              </a:ext>
            </a:extLst>
          </p:cNvPr>
          <p:cNvPicPr>
            <a:picLocks noChangeAspect="1"/>
          </p:cNvPicPr>
          <p:nvPr/>
        </p:nvPicPr>
        <p:blipFill>
          <a:blip r:embed="rId3"/>
          <a:stretch>
            <a:fillRect/>
          </a:stretch>
        </p:blipFill>
        <p:spPr>
          <a:xfrm>
            <a:off x="6546238" y="1825623"/>
            <a:ext cx="4220164" cy="4210639"/>
          </a:xfrm>
          <a:prstGeom prst="rect">
            <a:avLst/>
          </a:prstGeom>
        </p:spPr>
      </p:pic>
    </p:spTree>
    <p:extLst>
      <p:ext uri="{BB962C8B-B14F-4D97-AF65-F5344CB8AC3E}">
        <p14:creationId xmlns:p14="http://schemas.microsoft.com/office/powerpoint/2010/main" val="2025741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F8A5-6B19-53CE-7B36-10D7ECF1B916}"/>
              </a:ext>
            </a:extLst>
          </p:cNvPr>
          <p:cNvSpPr>
            <a:spLocks noGrp="1"/>
          </p:cNvSpPr>
          <p:nvPr>
            <p:ph type="title"/>
          </p:nvPr>
        </p:nvSpPr>
        <p:spPr>
          <a:xfrm>
            <a:off x="111369" y="252717"/>
            <a:ext cx="10515600" cy="1513560"/>
          </a:xfrm>
        </p:spPr>
        <p:txBody>
          <a:bodyPr>
            <a:normAutofit/>
          </a:bodyPr>
          <a:lstStyle/>
          <a:p>
            <a:r>
              <a:rPr lang="en-IN" sz="2400" i="1" dirty="0">
                <a:solidFill>
                  <a:srgbClr val="00B0F0"/>
                </a:solidFill>
                <a:latin typeface="Georgia" panose="02040502050405020303" pitchFamily="18" charset="0"/>
              </a:rPr>
              <a:t>S3 Bucket Creation</a:t>
            </a:r>
            <a:br>
              <a:rPr lang="en-IN" sz="2400" i="1" dirty="0">
                <a:solidFill>
                  <a:srgbClr val="00B0F0"/>
                </a:solidFill>
                <a:latin typeface="Georgia" panose="02040502050405020303" pitchFamily="18" charset="0"/>
              </a:rPr>
            </a:br>
            <a:br>
              <a:rPr lang="en-IN" sz="2000" i="1" dirty="0">
                <a:solidFill>
                  <a:srgbClr val="FF0000"/>
                </a:solidFill>
                <a:latin typeface="Georgia" panose="02040502050405020303" pitchFamily="18" charset="0"/>
              </a:rPr>
            </a:br>
            <a:r>
              <a:rPr lang="en-IN" sz="2000" i="1" dirty="0">
                <a:solidFill>
                  <a:srgbClr val="FF0000"/>
                </a:solidFill>
                <a:latin typeface="Georgia" panose="02040502050405020303" pitchFamily="18" charset="0"/>
              </a:rPr>
              <a:t>	</a:t>
            </a:r>
            <a:r>
              <a:rPr lang="en-IN" sz="1800" i="1" dirty="0">
                <a:solidFill>
                  <a:srgbClr val="FF0000"/>
                </a:solidFill>
                <a:latin typeface="Georgia" panose="02040502050405020303" pitchFamily="18" charset="0"/>
              </a:rPr>
              <a:t>Step 3:</a:t>
            </a:r>
            <a:r>
              <a:rPr lang="en-IN" sz="1800" i="1" dirty="0">
                <a:latin typeface="Georgia" panose="02040502050405020303" pitchFamily="18" charset="0"/>
              </a:rPr>
              <a:t>Search and Create S3 Bucket for storage </a:t>
            </a:r>
            <a:br>
              <a:rPr lang="en-IN" sz="1800" i="1" dirty="0">
                <a:latin typeface="Georgia" panose="02040502050405020303" pitchFamily="18" charset="0"/>
              </a:rPr>
            </a:br>
            <a:r>
              <a:rPr lang="en-IN" sz="1800" i="1" dirty="0">
                <a:latin typeface="Georgia" panose="02040502050405020303" pitchFamily="18" charset="0"/>
              </a:rPr>
              <a:t>	</a:t>
            </a:r>
            <a:endParaRPr lang="en-IN" sz="2000" i="1" dirty="0">
              <a:latin typeface="Georgia" panose="02040502050405020303" pitchFamily="18" charset="0"/>
            </a:endParaRPr>
          </a:p>
        </p:txBody>
      </p:sp>
      <p:pic>
        <p:nvPicPr>
          <p:cNvPr id="5" name="Content Placeholder 4">
            <a:extLst>
              <a:ext uri="{FF2B5EF4-FFF2-40B4-BE49-F238E27FC236}">
                <a16:creationId xmlns:a16="http://schemas.microsoft.com/office/drawing/2014/main" id="{5621ED12-9989-AF70-8CDC-466CE656A9EF}"/>
              </a:ext>
            </a:extLst>
          </p:cNvPr>
          <p:cNvPicPr>
            <a:picLocks noGrp="1" noChangeAspect="1"/>
          </p:cNvPicPr>
          <p:nvPr>
            <p:ph idx="1"/>
          </p:nvPr>
        </p:nvPicPr>
        <p:blipFill>
          <a:blip r:embed="rId2"/>
          <a:stretch>
            <a:fillRect/>
          </a:stretch>
        </p:blipFill>
        <p:spPr>
          <a:xfrm>
            <a:off x="838200" y="1664677"/>
            <a:ext cx="10515600" cy="4712677"/>
          </a:xfrm>
        </p:spPr>
      </p:pic>
    </p:spTree>
    <p:extLst>
      <p:ext uri="{BB962C8B-B14F-4D97-AF65-F5344CB8AC3E}">
        <p14:creationId xmlns:p14="http://schemas.microsoft.com/office/powerpoint/2010/main" val="2087441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4B57-1537-020B-2ECA-3A8FC140F745}"/>
              </a:ext>
            </a:extLst>
          </p:cNvPr>
          <p:cNvSpPr>
            <a:spLocks noGrp="1"/>
          </p:cNvSpPr>
          <p:nvPr>
            <p:ph type="title"/>
          </p:nvPr>
        </p:nvSpPr>
        <p:spPr>
          <a:xfrm>
            <a:off x="220785" y="0"/>
            <a:ext cx="10515600" cy="1325563"/>
          </a:xfrm>
        </p:spPr>
        <p:txBody>
          <a:bodyPr>
            <a:normAutofit/>
          </a:bodyPr>
          <a:lstStyle/>
          <a:p>
            <a:r>
              <a:rPr lang="en-IN" sz="3200" i="1" dirty="0">
                <a:solidFill>
                  <a:srgbClr val="FF0000"/>
                </a:solidFill>
                <a:latin typeface="Georgia" panose="02040502050405020303" pitchFamily="18" charset="0"/>
              </a:rPr>
              <a:t>Step 4: </a:t>
            </a:r>
            <a:r>
              <a:rPr lang="en-IN" sz="3200" i="1" dirty="0">
                <a:latin typeface="Georgia" panose="02040502050405020303" pitchFamily="18" charset="0"/>
              </a:rPr>
              <a:t>Create 2 folders(input and output) on the bucket</a:t>
            </a:r>
            <a:endParaRPr lang="en-IN" sz="3200" dirty="0"/>
          </a:p>
        </p:txBody>
      </p:sp>
      <p:pic>
        <p:nvPicPr>
          <p:cNvPr id="5" name="Content Placeholder 4">
            <a:extLst>
              <a:ext uri="{FF2B5EF4-FFF2-40B4-BE49-F238E27FC236}">
                <a16:creationId xmlns:a16="http://schemas.microsoft.com/office/drawing/2014/main" id="{BBB7B43C-4A5A-2B05-D42E-8235BCFCB29C}"/>
              </a:ext>
            </a:extLst>
          </p:cNvPr>
          <p:cNvPicPr>
            <a:picLocks noGrp="1" noChangeAspect="1"/>
          </p:cNvPicPr>
          <p:nvPr>
            <p:ph idx="1"/>
          </p:nvPr>
        </p:nvPicPr>
        <p:blipFill>
          <a:blip r:embed="rId2"/>
          <a:stretch>
            <a:fillRect/>
          </a:stretch>
        </p:blipFill>
        <p:spPr>
          <a:xfrm>
            <a:off x="658446" y="1555784"/>
            <a:ext cx="10515600" cy="4522876"/>
          </a:xfrm>
        </p:spPr>
      </p:pic>
    </p:spTree>
    <p:extLst>
      <p:ext uri="{BB962C8B-B14F-4D97-AF65-F5344CB8AC3E}">
        <p14:creationId xmlns:p14="http://schemas.microsoft.com/office/powerpoint/2010/main" val="2351681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F03C-7E1F-1B28-152E-6E07D96B96AE}"/>
              </a:ext>
            </a:extLst>
          </p:cNvPr>
          <p:cNvSpPr>
            <a:spLocks noGrp="1"/>
          </p:cNvSpPr>
          <p:nvPr>
            <p:ph type="title"/>
          </p:nvPr>
        </p:nvSpPr>
        <p:spPr>
          <a:xfrm>
            <a:off x="-412261" y="-346075"/>
            <a:ext cx="10515600" cy="1325563"/>
          </a:xfrm>
        </p:spPr>
        <p:txBody>
          <a:bodyPr>
            <a:normAutofit fontScale="90000"/>
          </a:bodyPr>
          <a:lstStyle/>
          <a:p>
            <a:br>
              <a:rPr lang="en-IN" sz="4400" i="1" dirty="0">
                <a:latin typeface="Georgia" panose="02040502050405020303" pitchFamily="18" charset="0"/>
              </a:rPr>
            </a:br>
            <a:r>
              <a:rPr lang="en-IN" sz="4400" i="1" dirty="0">
                <a:latin typeface="Georgia" panose="02040502050405020303" pitchFamily="18" charset="0"/>
              </a:rPr>
              <a:t>	</a:t>
            </a:r>
            <a:r>
              <a:rPr lang="en-IN" sz="2700" i="1" dirty="0">
                <a:solidFill>
                  <a:srgbClr val="FF0000"/>
                </a:solidFill>
                <a:latin typeface="Georgia" panose="02040502050405020303" pitchFamily="18" charset="0"/>
              </a:rPr>
              <a:t>Step5: </a:t>
            </a:r>
            <a:r>
              <a:rPr lang="en-IN" sz="2700" i="1" dirty="0">
                <a:latin typeface="Georgia" panose="02040502050405020303" pitchFamily="18" charset="0"/>
              </a:rPr>
              <a:t>Upload the file which needs to be analysed in the input folder</a:t>
            </a:r>
            <a:endParaRPr lang="en-IN" dirty="0"/>
          </a:p>
        </p:txBody>
      </p:sp>
      <p:pic>
        <p:nvPicPr>
          <p:cNvPr id="5" name="Content Placeholder 4">
            <a:extLst>
              <a:ext uri="{FF2B5EF4-FFF2-40B4-BE49-F238E27FC236}">
                <a16:creationId xmlns:a16="http://schemas.microsoft.com/office/drawing/2014/main" id="{57463925-E292-1C4F-35EC-1E9B5455A382}"/>
              </a:ext>
            </a:extLst>
          </p:cNvPr>
          <p:cNvPicPr>
            <a:picLocks noGrp="1" noChangeAspect="1"/>
          </p:cNvPicPr>
          <p:nvPr>
            <p:ph idx="1"/>
          </p:nvPr>
        </p:nvPicPr>
        <p:blipFill>
          <a:blip r:embed="rId2"/>
          <a:stretch>
            <a:fillRect/>
          </a:stretch>
        </p:blipFill>
        <p:spPr>
          <a:xfrm>
            <a:off x="528638" y="1460064"/>
            <a:ext cx="10515600" cy="4598991"/>
          </a:xfrm>
        </p:spPr>
      </p:pic>
    </p:spTree>
    <p:extLst>
      <p:ext uri="{BB962C8B-B14F-4D97-AF65-F5344CB8AC3E}">
        <p14:creationId xmlns:p14="http://schemas.microsoft.com/office/powerpoint/2010/main" val="2804432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B08E-459B-78A1-252D-D0968B78B2E4}"/>
              </a:ext>
            </a:extLst>
          </p:cNvPr>
          <p:cNvSpPr>
            <a:spLocks noGrp="1"/>
          </p:cNvSpPr>
          <p:nvPr>
            <p:ph type="title"/>
          </p:nvPr>
        </p:nvSpPr>
        <p:spPr>
          <a:xfrm>
            <a:off x="181708" y="-72537"/>
            <a:ext cx="10515600" cy="1325563"/>
          </a:xfrm>
        </p:spPr>
        <p:txBody>
          <a:bodyPr>
            <a:normAutofit/>
          </a:bodyPr>
          <a:lstStyle/>
          <a:p>
            <a:r>
              <a:rPr lang="en-IN" sz="2800" i="1" dirty="0">
                <a:solidFill>
                  <a:srgbClr val="FF0000"/>
                </a:solidFill>
                <a:latin typeface="Georgia" panose="02040502050405020303" pitchFamily="18" charset="0"/>
              </a:rPr>
              <a:t>Step 6: </a:t>
            </a:r>
            <a:r>
              <a:rPr lang="en-IN" sz="2800" i="1" dirty="0">
                <a:latin typeface="Georgia" panose="02040502050405020303" pitchFamily="18" charset="0"/>
              </a:rPr>
              <a:t>Connect to the master node using SSH </a:t>
            </a:r>
          </a:p>
        </p:txBody>
      </p:sp>
      <p:sp>
        <p:nvSpPr>
          <p:cNvPr id="3" name="Content Placeholder 2">
            <a:extLst>
              <a:ext uri="{FF2B5EF4-FFF2-40B4-BE49-F238E27FC236}">
                <a16:creationId xmlns:a16="http://schemas.microsoft.com/office/drawing/2014/main" id="{20F3BA97-1CA2-92A2-A15B-5E819683DB56}"/>
              </a:ext>
            </a:extLst>
          </p:cNvPr>
          <p:cNvSpPr>
            <a:spLocks noGrp="1"/>
          </p:cNvSpPr>
          <p:nvPr>
            <p:ph idx="1"/>
          </p:nvPr>
        </p:nvSpPr>
        <p:spPr>
          <a:xfrm>
            <a:off x="181708" y="965932"/>
            <a:ext cx="10515600" cy="4351338"/>
          </a:xfrm>
        </p:spPr>
        <p:txBody>
          <a:bodyPr/>
          <a:lstStyle/>
          <a:p>
            <a:pPr marL="0" indent="0">
              <a:buNone/>
            </a:pPr>
            <a:r>
              <a:rPr lang="en-IN" sz="2000" i="1" dirty="0">
                <a:latin typeface="Georgia" panose="02040502050405020303" pitchFamily="18" charset="0"/>
              </a:rPr>
              <a:t>Commands: </a:t>
            </a:r>
          </a:p>
          <a:p>
            <a:pPr marL="0" indent="0">
              <a:buNone/>
            </a:pPr>
            <a:r>
              <a:rPr lang="en-IN" dirty="0"/>
              <a:t>	</a:t>
            </a:r>
            <a:r>
              <a:rPr lang="en-IN" sz="1400" b="1" i="1" dirty="0">
                <a:latin typeface="Georgia" panose="02040502050405020303" pitchFamily="18" charset="0"/>
              </a:rPr>
              <a:t>cd Downloads/</a:t>
            </a:r>
          </a:p>
          <a:p>
            <a:pPr marL="0" indent="0">
              <a:buNone/>
            </a:pPr>
            <a:r>
              <a:rPr lang="en-IN" sz="1400" b="1" i="1" dirty="0">
                <a:latin typeface="Georgia" panose="02040502050405020303" pitchFamily="18" charset="0"/>
              </a:rPr>
              <a:t>	</a:t>
            </a:r>
            <a:r>
              <a:rPr lang="en-IN" sz="1400" b="1" i="1" dirty="0" err="1">
                <a:latin typeface="Georgia" panose="02040502050405020303" pitchFamily="18" charset="0"/>
              </a:rPr>
              <a:t>chmod</a:t>
            </a:r>
            <a:r>
              <a:rPr lang="en-IN" sz="1400" b="1" i="1" dirty="0">
                <a:latin typeface="Georgia" panose="02040502050405020303" pitchFamily="18" charset="0"/>
              </a:rPr>
              <a:t> 400 </a:t>
            </a:r>
            <a:r>
              <a:rPr lang="en-IN" sz="1400" b="1" i="1" dirty="0" err="1">
                <a:latin typeface="Georgia" panose="02040502050405020303" pitchFamily="18" charset="0"/>
              </a:rPr>
              <a:t>emr-demo.pem</a:t>
            </a:r>
            <a:endParaRPr lang="en-IN" sz="1400" b="1" i="1" dirty="0">
              <a:latin typeface="Georgia" panose="02040502050405020303" pitchFamily="18" charset="0"/>
            </a:endParaRPr>
          </a:p>
          <a:p>
            <a:pPr marL="0" indent="0">
              <a:buNone/>
            </a:pPr>
            <a:r>
              <a:rPr lang="en-IN" sz="1400" b="1" i="1" dirty="0">
                <a:latin typeface="Georgia" panose="02040502050405020303" pitchFamily="18" charset="0"/>
              </a:rPr>
              <a:t>	</a:t>
            </a:r>
            <a:r>
              <a:rPr lang="en-IN" sz="1400" b="1" i="1" dirty="0" err="1">
                <a:latin typeface="Georgia" panose="02040502050405020303" pitchFamily="18" charset="0"/>
              </a:rPr>
              <a:t>ssh</a:t>
            </a:r>
            <a:r>
              <a:rPr lang="en-IN" sz="1400" b="1" i="1" dirty="0">
                <a:latin typeface="Georgia" panose="02040502050405020303" pitchFamily="18" charset="0"/>
              </a:rPr>
              <a:t> -</a:t>
            </a:r>
            <a:r>
              <a:rPr lang="en-IN" sz="1400" b="1" i="1" dirty="0" err="1">
                <a:latin typeface="Georgia" panose="02040502050405020303" pitchFamily="18" charset="0"/>
              </a:rPr>
              <a:t>i</a:t>
            </a:r>
            <a:r>
              <a:rPr lang="en-IN" sz="1400" b="1" i="1" dirty="0">
                <a:latin typeface="Georgia" panose="02040502050405020303" pitchFamily="18" charset="0"/>
              </a:rPr>
              <a:t>  </a:t>
            </a:r>
            <a:r>
              <a:rPr lang="en-IN" sz="1400" b="1" i="1" dirty="0" err="1">
                <a:latin typeface="Georgia" panose="02040502050405020303" pitchFamily="18" charset="0"/>
              </a:rPr>
              <a:t>emr-demo.pem</a:t>
            </a:r>
            <a:r>
              <a:rPr lang="en-IN" sz="1400" b="1" i="1" dirty="0">
                <a:latin typeface="Georgia" panose="02040502050405020303" pitchFamily="18" charset="0"/>
              </a:rPr>
              <a:t> </a:t>
            </a:r>
            <a:r>
              <a:rPr lang="en-IN" sz="1400" b="1" i="1" dirty="0">
                <a:latin typeface="Georgia" panose="02040502050405020303" pitchFamily="18" charset="0"/>
                <a:hlinkClick r:id="rId2">
                  <a:extLst>
                    <a:ext uri="{A12FA001-AC4F-418D-AE19-62706E023703}">
                      <ahyp:hlinkClr xmlns:ahyp="http://schemas.microsoft.com/office/drawing/2018/hyperlinkcolor" val="tx"/>
                    </a:ext>
                  </a:extLst>
                </a:hlinkClick>
              </a:rPr>
              <a:t>hadoop@ec2-54-204-99-243.compute-1.amazonaws.com</a:t>
            </a:r>
            <a:endParaRPr lang="en-IN" sz="1400" b="1" i="1" dirty="0">
              <a:latin typeface="Georgia" panose="02040502050405020303" pitchFamily="18" charset="0"/>
            </a:endParaRPr>
          </a:p>
          <a:p>
            <a:pPr marL="0" indent="0">
              <a:buNone/>
            </a:pPr>
            <a:endParaRPr lang="en-IN" sz="1400" b="1" i="1" dirty="0">
              <a:latin typeface="Georgia" panose="02040502050405020303" pitchFamily="18" charset="0"/>
            </a:endParaRPr>
          </a:p>
        </p:txBody>
      </p:sp>
      <p:pic>
        <p:nvPicPr>
          <p:cNvPr id="5" name="Picture 4" descr="Text&#10;&#10;Description automatically generated">
            <a:extLst>
              <a:ext uri="{FF2B5EF4-FFF2-40B4-BE49-F238E27FC236}">
                <a16:creationId xmlns:a16="http://schemas.microsoft.com/office/drawing/2014/main" id="{AF4E10DC-7236-FC77-E0B3-AA76ED04A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08" y="2790091"/>
            <a:ext cx="9677400" cy="3876431"/>
          </a:xfrm>
          <a:prstGeom prst="rect">
            <a:avLst/>
          </a:prstGeom>
        </p:spPr>
      </p:pic>
    </p:spTree>
    <p:extLst>
      <p:ext uri="{BB962C8B-B14F-4D97-AF65-F5344CB8AC3E}">
        <p14:creationId xmlns:p14="http://schemas.microsoft.com/office/powerpoint/2010/main" val="3334515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ECC7-AEF5-959C-9636-39007E917F66}"/>
              </a:ext>
            </a:extLst>
          </p:cNvPr>
          <p:cNvSpPr>
            <a:spLocks noGrp="1"/>
          </p:cNvSpPr>
          <p:nvPr>
            <p:ph type="title"/>
          </p:nvPr>
        </p:nvSpPr>
        <p:spPr>
          <a:xfrm>
            <a:off x="212969" y="75956"/>
            <a:ext cx="10515600" cy="1325563"/>
          </a:xfrm>
        </p:spPr>
        <p:txBody>
          <a:bodyPr>
            <a:normAutofit/>
          </a:bodyPr>
          <a:lstStyle/>
          <a:p>
            <a:r>
              <a:rPr lang="en-IN" sz="2800" i="1" dirty="0">
                <a:solidFill>
                  <a:srgbClr val="00B0F0"/>
                </a:solidFill>
                <a:latin typeface="Georgia" panose="02040502050405020303" pitchFamily="18" charset="0"/>
              </a:rPr>
              <a:t>Simple Python and </a:t>
            </a:r>
            <a:r>
              <a:rPr lang="en-IN" sz="2800" i="1" dirty="0" err="1">
                <a:solidFill>
                  <a:srgbClr val="00B0F0"/>
                </a:solidFill>
                <a:latin typeface="Georgia" panose="02040502050405020303" pitchFamily="18" charset="0"/>
              </a:rPr>
              <a:t>Pyspark</a:t>
            </a:r>
            <a:r>
              <a:rPr lang="en-IN" sz="2800" i="1" dirty="0">
                <a:solidFill>
                  <a:srgbClr val="00B0F0"/>
                </a:solidFill>
                <a:latin typeface="Georgia" panose="02040502050405020303" pitchFamily="18" charset="0"/>
              </a:rPr>
              <a:t> code to process Big data </a:t>
            </a:r>
          </a:p>
        </p:txBody>
      </p:sp>
      <p:sp>
        <p:nvSpPr>
          <p:cNvPr id="3" name="Content Placeholder 2">
            <a:extLst>
              <a:ext uri="{FF2B5EF4-FFF2-40B4-BE49-F238E27FC236}">
                <a16:creationId xmlns:a16="http://schemas.microsoft.com/office/drawing/2014/main" id="{FA4F61A9-0EB0-8DEE-2B6F-9F4F14D78AB2}"/>
              </a:ext>
            </a:extLst>
          </p:cNvPr>
          <p:cNvSpPr>
            <a:spLocks noGrp="1"/>
          </p:cNvSpPr>
          <p:nvPr>
            <p:ph idx="1"/>
          </p:nvPr>
        </p:nvSpPr>
        <p:spPr>
          <a:xfrm>
            <a:off x="642816" y="1690688"/>
            <a:ext cx="10515600" cy="4351338"/>
          </a:xfrm>
        </p:spPr>
        <p:txBody>
          <a:bodyPr>
            <a:normAutofit fontScale="40000" lnSpcReduction="20000"/>
          </a:bodyPr>
          <a:lstStyle/>
          <a:p>
            <a:pPr marL="0" indent="0">
              <a:buNone/>
            </a:pPr>
            <a:r>
              <a:rPr lang="en-IN" b="1" i="1" dirty="0">
                <a:latin typeface="Georgia" panose="02040502050405020303" pitchFamily="18" charset="0"/>
              </a:rPr>
              <a:t>from </a:t>
            </a:r>
            <a:r>
              <a:rPr lang="en-IN" b="1" i="1" dirty="0" err="1">
                <a:latin typeface="Georgia" panose="02040502050405020303" pitchFamily="18" charset="0"/>
              </a:rPr>
              <a:t>pyspark.sql</a:t>
            </a:r>
            <a:r>
              <a:rPr lang="en-IN" b="1" i="1" dirty="0">
                <a:latin typeface="Georgia" panose="02040502050405020303" pitchFamily="18" charset="0"/>
              </a:rPr>
              <a:t> import </a:t>
            </a:r>
            <a:r>
              <a:rPr lang="en-IN" b="1" i="1" dirty="0" err="1">
                <a:latin typeface="Georgia" panose="02040502050405020303" pitchFamily="18" charset="0"/>
              </a:rPr>
              <a:t>SparkSession</a:t>
            </a:r>
            <a:endParaRPr lang="en-IN" b="1" i="1" dirty="0">
              <a:latin typeface="Georgia" panose="02040502050405020303" pitchFamily="18" charset="0"/>
            </a:endParaRPr>
          </a:p>
          <a:p>
            <a:pPr marL="0" indent="0">
              <a:buNone/>
            </a:pPr>
            <a:r>
              <a:rPr lang="en-IN" b="1" i="1" dirty="0">
                <a:latin typeface="Georgia" panose="02040502050405020303" pitchFamily="18" charset="0"/>
              </a:rPr>
              <a:t>from </a:t>
            </a:r>
            <a:r>
              <a:rPr lang="en-IN" b="1" i="1" dirty="0" err="1">
                <a:latin typeface="Georgia" panose="02040502050405020303" pitchFamily="18" charset="0"/>
              </a:rPr>
              <a:t>pyspark.sql.functions</a:t>
            </a:r>
            <a:r>
              <a:rPr lang="en-IN" b="1" i="1" dirty="0">
                <a:latin typeface="Georgia" panose="02040502050405020303" pitchFamily="18" charset="0"/>
              </a:rPr>
              <a:t> import col</a:t>
            </a:r>
          </a:p>
          <a:p>
            <a:pPr marL="0" indent="0">
              <a:buNone/>
            </a:pPr>
            <a:endParaRPr lang="en-IN" b="1" i="1" dirty="0">
              <a:latin typeface="Georgia" panose="02040502050405020303" pitchFamily="18" charset="0"/>
            </a:endParaRPr>
          </a:p>
          <a:p>
            <a:pPr marL="0" indent="0">
              <a:buNone/>
            </a:pPr>
            <a:r>
              <a:rPr lang="en-IN" b="1" i="1" dirty="0">
                <a:latin typeface="Georgia" panose="02040502050405020303" pitchFamily="18" charset="0"/>
              </a:rPr>
              <a:t>S3_DATA_INPUT_PATH = 's3://demo8902/input/survey_results_public.csv'</a:t>
            </a:r>
          </a:p>
          <a:p>
            <a:pPr marL="0" indent="0">
              <a:buNone/>
            </a:pPr>
            <a:r>
              <a:rPr lang="en-IN" b="1" i="1" dirty="0">
                <a:latin typeface="Georgia" panose="02040502050405020303" pitchFamily="18" charset="0"/>
              </a:rPr>
              <a:t>S3_DATA_OUTPUT_PATH = 's3://demo8902/output/'</a:t>
            </a:r>
          </a:p>
          <a:p>
            <a:pPr marL="0" indent="0">
              <a:buNone/>
            </a:pPr>
            <a:endParaRPr lang="en-IN" b="1" i="1" dirty="0">
              <a:latin typeface="Georgia" panose="02040502050405020303" pitchFamily="18" charset="0"/>
            </a:endParaRPr>
          </a:p>
          <a:p>
            <a:pPr marL="0" indent="0">
              <a:buNone/>
            </a:pPr>
            <a:r>
              <a:rPr lang="en-IN" b="1" i="1" dirty="0">
                <a:latin typeface="Georgia" panose="02040502050405020303" pitchFamily="18" charset="0"/>
              </a:rPr>
              <a:t>def main():</a:t>
            </a:r>
          </a:p>
          <a:p>
            <a:pPr marL="0" indent="0">
              <a:buNone/>
            </a:pPr>
            <a:r>
              <a:rPr lang="en-IN" b="1" i="1" dirty="0">
                <a:latin typeface="Georgia" panose="02040502050405020303" pitchFamily="18" charset="0"/>
              </a:rPr>
              <a:t>    spark = </a:t>
            </a:r>
            <a:r>
              <a:rPr lang="en-IN" b="1" i="1" dirty="0" err="1">
                <a:latin typeface="Georgia" panose="02040502050405020303" pitchFamily="18" charset="0"/>
              </a:rPr>
              <a:t>SparkSession.builder.appName</a:t>
            </a:r>
            <a:r>
              <a:rPr lang="en-IN" b="1" i="1" dirty="0">
                <a:latin typeface="Georgia" panose="02040502050405020303" pitchFamily="18" charset="0"/>
              </a:rPr>
              <a:t>('</a:t>
            </a:r>
            <a:r>
              <a:rPr lang="en-IN" b="1" i="1" dirty="0" err="1">
                <a:latin typeface="Georgia" panose="02040502050405020303" pitchFamily="18" charset="0"/>
              </a:rPr>
              <a:t>MonikaDemoProject</a:t>
            </a:r>
            <a:r>
              <a:rPr lang="en-IN" b="1" i="1" dirty="0">
                <a:latin typeface="Georgia" panose="02040502050405020303" pitchFamily="18" charset="0"/>
              </a:rPr>
              <a:t>').</a:t>
            </a:r>
            <a:r>
              <a:rPr lang="en-IN" b="1" i="1" dirty="0" err="1">
                <a:latin typeface="Georgia" panose="02040502050405020303" pitchFamily="18" charset="0"/>
              </a:rPr>
              <a:t>getOrCreate</a:t>
            </a:r>
            <a:r>
              <a:rPr lang="en-IN" b="1" i="1" dirty="0">
                <a:latin typeface="Georgia" panose="02040502050405020303" pitchFamily="18" charset="0"/>
              </a:rPr>
              <a:t>()</a:t>
            </a:r>
          </a:p>
          <a:p>
            <a:pPr marL="0" indent="0">
              <a:buNone/>
            </a:pPr>
            <a:r>
              <a:rPr lang="en-IN" b="1" i="1" dirty="0">
                <a:latin typeface="Georgia" panose="02040502050405020303" pitchFamily="18" charset="0"/>
              </a:rPr>
              <a:t>    </a:t>
            </a:r>
            <a:r>
              <a:rPr lang="en-IN" b="1" i="1" dirty="0" err="1">
                <a:latin typeface="Georgia" panose="02040502050405020303" pitchFamily="18" charset="0"/>
              </a:rPr>
              <a:t>all_data</a:t>
            </a:r>
            <a:r>
              <a:rPr lang="en-IN" b="1" i="1" dirty="0">
                <a:latin typeface="Georgia" panose="02040502050405020303" pitchFamily="18" charset="0"/>
              </a:rPr>
              <a:t> = spark.read.csv(S3_DATA_INPUT_PATH, header=True)</a:t>
            </a:r>
          </a:p>
          <a:p>
            <a:pPr marL="0" indent="0">
              <a:buNone/>
            </a:pPr>
            <a:r>
              <a:rPr lang="en-IN" b="1" i="1" dirty="0">
                <a:latin typeface="Georgia" panose="02040502050405020303" pitchFamily="18" charset="0"/>
              </a:rPr>
              <a:t>    print('Total number of records in the file : %s' % </a:t>
            </a:r>
            <a:r>
              <a:rPr lang="en-IN" b="1" i="1" dirty="0" err="1">
                <a:latin typeface="Georgia" panose="02040502050405020303" pitchFamily="18" charset="0"/>
              </a:rPr>
              <a:t>all_data.count</a:t>
            </a:r>
            <a:r>
              <a:rPr lang="en-IN" b="1" i="1" dirty="0">
                <a:latin typeface="Georgia" panose="02040502050405020303" pitchFamily="18" charset="0"/>
              </a:rPr>
              <a:t>())</a:t>
            </a:r>
          </a:p>
          <a:p>
            <a:pPr marL="0" indent="0">
              <a:buNone/>
            </a:pPr>
            <a:r>
              <a:rPr lang="en-IN" b="1" i="1" dirty="0">
                <a:latin typeface="Georgia" panose="02040502050405020303" pitchFamily="18" charset="0"/>
              </a:rPr>
              <a:t>    </a:t>
            </a:r>
            <a:r>
              <a:rPr lang="en-IN" b="1" i="1" dirty="0" err="1">
                <a:latin typeface="Georgia" panose="02040502050405020303" pitchFamily="18" charset="0"/>
              </a:rPr>
              <a:t>selected_data</a:t>
            </a:r>
            <a:r>
              <a:rPr lang="en-IN" b="1" i="1" dirty="0">
                <a:latin typeface="Georgia" panose="02040502050405020303" pitchFamily="18" charset="0"/>
              </a:rPr>
              <a:t> = </a:t>
            </a:r>
            <a:r>
              <a:rPr lang="en-IN" b="1" i="1" dirty="0" err="1">
                <a:latin typeface="Georgia" panose="02040502050405020303" pitchFamily="18" charset="0"/>
              </a:rPr>
              <a:t>all_data.where</a:t>
            </a:r>
            <a:r>
              <a:rPr lang="en-IN" b="1" i="1" dirty="0">
                <a:latin typeface="Georgia" panose="02040502050405020303" pitchFamily="18" charset="0"/>
              </a:rPr>
              <a:t>((col('Country')=='United States') &amp; (col('</a:t>
            </a:r>
            <a:r>
              <a:rPr lang="en-IN" b="1" i="1" dirty="0" err="1">
                <a:latin typeface="Georgia" panose="02040502050405020303" pitchFamily="18" charset="0"/>
              </a:rPr>
              <a:t>WorkWeekHrs</a:t>
            </a:r>
            <a:r>
              <a:rPr lang="en-IN" b="1" i="1" dirty="0">
                <a:latin typeface="Georgia" panose="02040502050405020303" pitchFamily="18" charset="0"/>
              </a:rPr>
              <a:t>')&gt;45))</a:t>
            </a:r>
          </a:p>
          <a:p>
            <a:pPr marL="0" indent="0">
              <a:buNone/>
            </a:pPr>
            <a:r>
              <a:rPr lang="en-IN" b="1" i="1" dirty="0">
                <a:latin typeface="Georgia" panose="02040502050405020303" pitchFamily="18" charset="0"/>
              </a:rPr>
              <a:t>    print('The number of engineers in US who work more than 45hrs in a week are: %s' % </a:t>
            </a:r>
            <a:r>
              <a:rPr lang="en-IN" b="1" i="1" dirty="0" err="1">
                <a:latin typeface="Georgia" panose="02040502050405020303" pitchFamily="18" charset="0"/>
              </a:rPr>
              <a:t>selected_data.count</a:t>
            </a:r>
            <a:r>
              <a:rPr lang="en-IN" b="1" i="1" dirty="0">
                <a:latin typeface="Georgia" panose="02040502050405020303" pitchFamily="18" charset="0"/>
              </a:rPr>
              <a:t>())</a:t>
            </a:r>
          </a:p>
          <a:p>
            <a:pPr marL="0" indent="0">
              <a:buNone/>
            </a:pPr>
            <a:r>
              <a:rPr lang="en-IN" b="1" i="1" dirty="0">
                <a:latin typeface="Georgia" panose="02040502050405020303" pitchFamily="18" charset="0"/>
              </a:rPr>
              <a:t>    </a:t>
            </a:r>
            <a:r>
              <a:rPr lang="en-IN" b="1" i="1" dirty="0" err="1">
                <a:latin typeface="Georgia" panose="02040502050405020303" pitchFamily="18" charset="0"/>
              </a:rPr>
              <a:t>selected_data.write.mode</a:t>
            </a:r>
            <a:r>
              <a:rPr lang="en-IN" b="1" i="1" dirty="0">
                <a:latin typeface="Georgia" panose="02040502050405020303" pitchFamily="18" charset="0"/>
              </a:rPr>
              <a:t>('overwrite').parquet(S3_DATA_OUTPUT_PATH)</a:t>
            </a:r>
          </a:p>
          <a:p>
            <a:pPr marL="0" indent="0">
              <a:buNone/>
            </a:pPr>
            <a:r>
              <a:rPr lang="en-IN" b="1" i="1" dirty="0">
                <a:latin typeface="Georgia" panose="02040502050405020303" pitchFamily="18" charset="0"/>
              </a:rPr>
              <a:t>    print('Selected data was </a:t>
            </a:r>
            <a:r>
              <a:rPr lang="en-IN" b="1" i="1" dirty="0" err="1">
                <a:latin typeface="Georgia" panose="02040502050405020303" pitchFamily="18" charset="0"/>
              </a:rPr>
              <a:t>sucessfully</a:t>
            </a:r>
            <a:r>
              <a:rPr lang="en-IN" b="1" i="1" dirty="0">
                <a:latin typeface="Georgia" panose="02040502050405020303" pitchFamily="18" charset="0"/>
              </a:rPr>
              <a:t> saved to s3 : %s' % S3_DATA_OUTPUT_PATH)</a:t>
            </a:r>
          </a:p>
          <a:p>
            <a:pPr marL="0" indent="0">
              <a:buNone/>
            </a:pPr>
            <a:endParaRPr lang="en-IN" b="1" i="1" dirty="0">
              <a:latin typeface="Georgia" panose="02040502050405020303" pitchFamily="18" charset="0"/>
            </a:endParaRPr>
          </a:p>
          <a:p>
            <a:pPr marL="0" indent="0">
              <a:buNone/>
            </a:pPr>
            <a:r>
              <a:rPr lang="en-IN" b="1" i="1" dirty="0">
                <a:latin typeface="Georgia" panose="02040502050405020303" pitchFamily="18" charset="0"/>
              </a:rPr>
              <a:t>if __name__ == '__main__':</a:t>
            </a:r>
          </a:p>
          <a:p>
            <a:pPr marL="0" indent="0">
              <a:buNone/>
            </a:pPr>
            <a:r>
              <a:rPr lang="en-IN" b="1" i="1" dirty="0">
                <a:latin typeface="Georgia" panose="02040502050405020303" pitchFamily="18" charset="0"/>
              </a:rPr>
              <a:t>    main()</a:t>
            </a:r>
          </a:p>
        </p:txBody>
      </p:sp>
    </p:spTree>
    <p:extLst>
      <p:ext uri="{BB962C8B-B14F-4D97-AF65-F5344CB8AC3E}">
        <p14:creationId xmlns:p14="http://schemas.microsoft.com/office/powerpoint/2010/main" val="2822384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22C3-2DA6-DBC3-553E-D4BADB05CBCA}"/>
              </a:ext>
            </a:extLst>
          </p:cNvPr>
          <p:cNvSpPr>
            <a:spLocks noGrp="1"/>
          </p:cNvSpPr>
          <p:nvPr>
            <p:ph type="title"/>
          </p:nvPr>
        </p:nvSpPr>
        <p:spPr>
          <a:xfrm>
            <a:off x="228600" y="18255"/>
            <a:ext cx="10515600" cy="1325563"/>
          </a:xfrm>
        </p:spPr>
        <p:txBody>
          <a:bodyPr>
            <a:normAutofit/>
          </a:bodyPr>
          <a:lstStyle/>
          <a:p>
            <a:r>
              <a:rPr lang="en-IN" sz="4000" dirty="0">
                <a:solidFill>
                  <a:srgbClr val="00B0F0"/>
                </a:solidFill>
                <a:latin typeface="Georgia" panose="02040502050405020303" pitchFamily="18" charset="0"/>
              </a:rPr>
              <a:t>Result :</a:t>
            </a:r>
          </a:p>
        </p:txBody>
      </p:sp>
      <p:pic>
        <p:nvPicPr>
          <p:cNvPr id="5" name="Content Placeholder 4" descr="Text&#10;&#10;Description automatically generated">
            <a:extLst>
              <a:ext uri="{FF2B5EF4-FFF2-40B4-BE49-F238E27FC236}">
                <a16:creationId xmlns:a16="http://schemas.microsoft.com/office/drawing/2014/main" id="{59F62228-5D56-94AF-7FA0-FD66DABF01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751" y="1276777"/>
            <a:ext cx="8555626" cy="4351338"/>
          </a:xfrm>
        </p:spPr>
      </p:pic>
    </p:spTree>
    <p:extLst>
      <p:ext uri="{BB962C8B-B14F-4D97-AF65-F5344CB8AC3E}">
        <p14:creationId xmlns:p14="http://schemas.microsoft.com/office/powerpoint/2010/main" val="404253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1F0BD-1568-C4D7-B8C4-58962FDE7261}"/>
              </a:ext>
            </a:extLst>
          </p:cNvPr>
          <p:cNvSpPr>
            <a:spLocks noGrp="1"/>
          </p:cNvSpPr>
          <p:nvPr>
            <p:ph type="title"/>
          </p:nvPr>
        </p:nvSpPr>
        <p:spPr>
          <a:xfrm>
            <a:off x="127000" y="152688"/>
            <a:ext cx="10515600" cy="1325563"/>
          </a:xfrm>
        </p:spPr>
        <p:txBody>
          <a:bodyPr/>
          <a:lstStyle/>
          <a:p>
            <a:r>
              <a:rPr lang="en-IN" sz="3200" i="1" dirty="0">
                <a:solidFill>
                  <a:srgbClr val="00B0F0"/>
                </a:solidFill>
                <a:latin typeface="Georgia" panose="02040502050405020303" pitchFamily="18" charset="0"/>
              </a:rPr>
              <a:t>The results gets stored in output folder</a:t>
            </a:r>
            <a:br>
              <a:rPr lang="en-IN" i="1" dirty="0">
                <a:latin typeface="Georgia" panose="02040502050405020303" pitchFamily="18" charset="0"/>
              </a:rPr>
            </a:br>
            <a:r>
              <a:rPr lang="en-IN" sz="2400" i="1" dirty="0">
                <a:latin typeface="Georgia" panose="02040502050405020303" pitchFamily="18" charset="0"/>
              </a:rPr>
              <a:t>(You can also the download the output files)</a:t>
            </a:r>
            <a:endParaRPr lang="en-IN" i="1" dirty="0">
              <a:latin typeface="Georgia" panose="02040502050405020303" pitchFamily="18" charset="0"/>
            </a:endParaRPr>
          </a:p>
        </p:txBody>
      </p:sp>
      <p:pic>
        <p:nvPicPr>
          <p:cNvPr id="5" name="Content Placeholder 4" descr="Graphical user interface, table&#10;&#10;Description automatically generated">
            <a:extLst>
              <a:ext uri="{FF2B5EF4-FFF2-40B4-BE49-F238E27FC236}">
                <a16:creationId xmlns:a16="http://schemas.microsoft.com/office/drawing/2014/main" id="{C41A4A0A-1EB4-BF40-7F70-8CF675B5F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5092" y="1603952"/>
            <a:ext cx="10086109" cy="4351338"/>
          </a:xfrm>
        </p:spPr>
      </p:pic>
    </p:spTree>
    <p:extLst>
      <p:ext uri="{BB962C8B-B14F-4D97-AF65-F5344CB8AC3E}">
        <p14:creationId xmlns:p14="http://schemas.microsoft.com/office/powerpoint/2010/main" val="4079963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1869-6C60-A957-E13D-DEF15257139F}"/>
              </a:ext>
            </a:extLst>
          </p:cNvPr>
          <p:cNvSpPr>
            <a:spLocks noGrp="1"/>
          </p:cNvSpPr>
          <p:nvPr>
            <p:ph type="title"/>
          </p:nvPr>
        </p:nvSpPr>
        <p:spPr/>
        <p:txBody>
          <a:bodyPr/>
          <a:lstStyle/>
          <a:p>
            <a:r>
              <a:rPr lang="en-IN" b="1" i="1" dirty="0">
                <a:solidFill>
                  <a:srgbClr val="0070C0"/>
                </a:solidFill>
                <a:latin typeface="Euphemia" panose="020B0503040102020104" pitchFamily="34" charset="0"/>
              </a:rPr>
              <a:t>References </a:t>
            </a:r>
          </a:p>
        </p:txBody>
      </p:sp>
      <p:sp>
        <p:nvSpPr>
          <p:cNvPr id="3" name="Content Placeholder 2">
            <a:extLst>
              <a:ext uri="{FF2B5EF4-FFF2-40B4-BE49-F238E27FC236}">
                <a16:creationId xmlns:a16="http://schemas.microsoft.com/office/drawing/2014/main" id="{689D3038-0C60-ABF9-B3B9-8049157D0552}"/>
              </a:ext>
            </a:extLst>
          </p:cNvPr>
          <p:cNvSpPr>
            <a:spLocks noGrp="1"/>
          </p:cNvSpPr>
          <p:nvPr>
            <p:ph idx="1"/>
          </p:nvPr>
        </p:nvSpPr>
        <p:spPr/>
        <p:txBody>
          <a:bodyPr>
            <a:normAutofit/>
          </a:bodyPr>
          <a:lstStyle/>
          <a:p>
            <a:pPr>
              <a:lnSpc>
                <a:spcPct val="107000"/>
              </a:lnSpc>
              <a:spcAft>
                <a:spcPts val="800"/>
              </a:spcAft>
            </a:pPr>
            <a:r>
              <a:rPr lang="en-IN" sz="2000" i="1" u="sng" dirty="0">
                <a:solidFill>
                  <a:srgbClr val="0563C1"/>
                </a:solidFill>
                <a:effectLst/>
                <a:latin typeface="Georgia" panose="02040502050405020303" pitchFamily="18" charset="0"/>
                <a:ea typeface="Calibri" panose="020F0502020204030204" pitchFamily="34" charset="0"/>
                <a:cs typeface="Times New Roman" panose="02020603050405020304" pitchFamily="18" charset="0"/>
                <a:hlinkClick r:id="rId2"/>
              </a:rPr>
              <a:t>https://www.slideshare.net/SateeshReddyN/cloudbased-big-data-analytics</a:t>
            </a:r>
            <a:endParaRPr lang="en-IN" sz="2000" i="1" dirty="0">
              <a:effectLst/>
              <a:latin typeface="Georgia"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u="sng" dirty="0">
                <a:solidFill>
                  <a:srgbClr val="0563C1"/>
                </a:solidFill>
                <a:effectLst/>
                <a:latin typeface="Georgia" panose="02040502050405020303" pitchFamily="18" charset="0"/>
                <a:ea typeface="Calibri" panose="020F0502020204030204" pitchFamily="34" charset="0"/>
                <a:cs typeface="Times New Roman" panose="02020603050405020304" pitchFamily="18" charset="0"/>
                <a:hlinkClick r:id="rId3"/>
              </a:rPr>
              <a:t>https://www.slideshare.net/eric_yh_tsui/cloud-computing-big-data-for-servicde-innovation-learning</a:t>
            </a:r>
            <a:endParaRPr lang="en-IN" sz="2000" i="1" dirty="0">
              <a:effectLst/>
              <a:latin typeface="Georgia"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u="sng" dirty="0">
                <a:solidFill>
                  <a:srgbClr val="0563C1"/>
                </a:solidFill>
                <a:effectLst/>
                <a:latin typeface="Georgia" panose="02040502050405020303" pitchFamily="18" charset="0"/>
                <a:ea typeface="Calibri" panose="020F0502020204030204" pitchFamily="34" charset="0"/>
                <a:cs typeface="Times New Roman" panose="02020603050405020304" pitchFamily="18" charset="0"/>
                <a:hlinkClick r:id="rId4"/>
              </a:rPr>
              <a:t>https://www.slideshare.net/microlife/bigdata-cloudcomputingvietstack</a:t>
            </a:r>
            <a:endParaRPr lang="en-IN" sz="2000" i="1" dirty="0">
              <a:effectLst/>
              <a:latin typeface="Georgia"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u="sng" dirty="0">
                <a:solidFill>
                  <a:srgbClr val="0563C1"/>
                </a:solidFill>
                <a:effectLst/>
                <a:latin typeface="Georgia" panose="02040502050405020303" pitchFamily="18" charset="0"/>
                <a:ea typeface="Calibri" panose="020F0502020204030204" pitchFamily="34" charset="0"/>
                <a:cs typeface="Times New Roman" panose="02020603050405020304" pitchFamily="18" charset="0"/>
                <a:hlinkClick r:id="rId5"/>
              </a:rPr>
              <a:t>https://thorntech.com/big-data-in-the-cloud/</a:t>
            </a:r>
            <a:endParaRPr lang="en-IN" sz="2000" i="1" dirty="0">
              <a:effectLst/>
              <a:latin typeface="Georgia"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u="sng" dirty="0">
                <a:solidFill>
                  <a:srgbClr val="0563C1"/>
                </a:solidFill>
                <a:effectLst/>
                <a:latin typeface="Georgia" panose="02040502050405020303" pitchFamily="18" charset="0"/>
                <a:ea typeface="Calibri" panose="020F0502020204030204" pitchFamily="34" charset="0"/>
                <a:cs typeface="Times New Roman" panose="02020603050405020304" pitchFamily="18" charset="0"/>
                <a:hlinkClick r:id="rId6"/>
              </a:rPr>
              <a:t>https://www.slideshare.net/MinhazulArefin2/the-rise-of-big-data-on-cloud-computing</a:t>
            </a:r>
            <a:endParaRPr lang="en-IN" sz="2000" i="1" dirty="0">
              <a:effectLst/>
              <a:latin typeface="Georgia"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u="sng" dirty="0">
                <a:solidFill>
                  <a:srgbClr val="0563C1"/>
                </a:solidFill>
                <a:effectLst/>
                <a:latin typeface="Georgia" panose="02040502050405020303" pitchFamily="18" charset="0"/>
                <a:ea typeface="Calibri" panose="020F0502020204030204" pitchFamily="34" charset="0"/>
                <a:cs typeface="Times New Roman" panose="02020603050405020304" pitchFamily="18" charset="0"/>
                <a:hlinkClick r:id="rId7"/>
              </a:rPr>
              <a:t>https://www.slidegeeks.com/business/product/big-data-processing-in-cloud-computing-ppt-powerpoint-presentation-model-gallery</a:t>
            </a:r>
            <a:endParaRPr lang="en-IN" sz="2000" i="1" dirty="0">
              <a:effectLst/>
              <a:latin typeface="Georgia" panose="02040502050405020303"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76059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207D5-0F3E-533D-556E-A345D637FEDD}"/>
              </a:ext>
            </a:extLst>
          </p:cNvPr>
          <p:cNvSpPr>
            <a:spLocks noGrp="1"/>
          </p:cNvSpPr>
          <p:nvPr>
            <p:ph idx="1"/>
          </p:nvPr>
        </p:nvSpPr>
        <p:spPr>
          <a:xfrm>
            <a:off x="2747210" y="2371057"/>
            <a:ext cx="10515600" cy="4351338"/>
          </a:xfrm>
        </p:spPr>
        <p:txBody>
          <a:bodyPr>
            <a:normAutofit/>
          </a:bodyPr>
          <a:lstStyle/>
          <a:p>
            <a:pPr marL="0" indent="0">
              <a:buNone/>
            </a:pPr>
            <a:r>
              <a:rPr lang="en-IN" sz="9600" dirty="0">
                <a:solidFill>
                  <a:srgbClr val="0070C0"/>
                </a:solidFill>
                <a:latin typeface="Brush Script MT" panose="03060802040406070304" pitchFamily="66" charset="0"/>
              </a:rPr>
              <a:t>Thank you!!</a:t>
            </a:r>
          </a:p>
        </p:txBody>
      </p:sp>
    </p:spTree>
    <p:extLst>
      <p:ext uri="{BB962C8B-B14F-4D97-AF65-F5344CB8AC3E}">
        <p14:creationId xmlns:p14="http://schemas.microsoft.com/office/powerpoint/2010/main" val="2598020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BF41-59FC-2164-5DE5-8EA1811C7261}"/>
              </a:ext>
            </a:extLst>
          </p:cNvPr>
          <p:cNvSpPr>
            <a:spLocks noGrp="1"/>
          </p:cNvSpPr>
          <p:nvPr>
            <p:ph type="title"/>
          </p:nvPr>
        </p:nvSpPr>
        <p:spPr>
          <a:xfrm>
            <a:off x="337088" y="153192"/>
            <a:ext cx="10515600" cy="1325563"/>
          </a:xfrm>
        </p:spPr>
        <p:txBody>
          <a:bodyPr/>
          <a:lstStyle/>
          <a:p>
            <a:r>
              <a:rPr lang="en-IN" b="1" i="1" dirty="0">
                <a:solidFill>
                  <a:srgbClr val="0070C0"/>
                </a:solidFill>
                <a:latin typeface="Euphemia" panose="020B0503040102020104" pitchFamily="34" charset="0"/>
              </a:rPr>
              <a:t>Big Data </a:t>
            </a:r>
          </a:p>
        </p:txBody>
      </p:sp>
      <p:sp>
        <p:nvSpPr>
          <p:cNvPr id="3" name="Content Placeholder 2">
            <a:extLst>
              <a:ext uri="{FF2B5EF4-FFF2-40B4-BE49-F238E27FC236}">
                <a16:creationId xmlns:a16="http://schemas.microsoft.com/office/drawing/2014/main" id="{7E503ED3-3B3F-509C-BFDB-9690A64F1972}"/>
              </a:ext>
            </a:extLst>
          </p:cNvPr>
          <p:cNvSpPr>
            <a:spLocks noGrp="1"/>
          </p:cNvSpPr>
          <p:nvPr>
            <p:ph idx="1"/>
          </p:nvPr>
        </p:nvSpPr>
        <p:spPr>
          <a:xfrm>
            <a:off x="140776" y="1396220"/>
            <a:ext cx="6322017" cy="5190560"/>
          </a:xfrm>
        </p:spPr>
        <p:txBody>
          <a:bodyPr>
            <a:normAutofit/>
          </a:bodyPr>
          <a:lstStyle/>
          <a:p>
            <a:r>
              <a:rPr lang="en-US" sz="1800" dirty="0">
                <a:latin typeface="Georgia" panose="02040502050405020303" pitchFamily="18" charset="0"/>
              </a:rPr>
              <a:t>In 2005</a:t>
            </a:r>
            <a:r>
              <a:rPr lang="en-US" sz="1800" dirty="0">
                <a:solidFill>
                  <a:srgbClr val="FF0000"/>
                </a:solidFill>
                <a:latin typeface="Georgia" panose="02040502050405020303" pitchFamily="18" charset="0"/>
              </a:rPr>
              <a:t>, Tim O’Reilly </a:t>
            </a:r>
            <a:r>
              <a:rPr lang="en-US" sz="1800" dirty="0">
                <a:latin typeface="Georgia" panose="02040502050405020303" pitchFamily="18" charset="0"/>
              </a:rPr>
              <a:t>published his groundbreaking article </a:t>
            </a:r>
            <a:r>
              <a:rPr lang="en-US" sz="1800" dirty="0">
                <a:solidFill>
                  <a:srgbClr val="FF0000"/>
                </a:solidFill>
                <a:latin typeface="Georgia" panose="02040502050405020303" pitchFamily="18" charset="0"/>
              </a:rPr>
              <a:t>“What is Web 2.0?”. </a:t>
            </a:r>
            <a:r>
              <a:rPr lang="en-US" sz="1800" dirty="0">
                <a:latin typeface="Georgia" panose="02040502050405020303" pitchFamily="18" charset="0"/>
              </a:rPr>
              <a:t>In this article, Tim O’Reilly states that the “data is the next Intel inside”.</a:t>
            </a:r>
          </a:p>
          <a:p>
            <a:r>
              <a:rPr lang="en-US" sz="1800" dirty="0">
                <a:latin typeface="Georgia" panose="02040502050405020303" pitchFamily="18" charset="0"/>
              </a:rPr>
              <a:t>O’Reilly Media explicitly used the term ‘</a:t>
            </a:r>
            <a:r>
              <a:rPr lang="en-US" sz="1800" dirty="0">
                <a:solidFill>
                  <a:srgbClr val="FF0000"/>
                </a:solidFill>
                <a:latin typeface="Georgia" panose="02040502050405020303" pitchFamily="18" charset="0"/>
              </a:rPr>
              <a:t>Big Data</a:t>
            </a:r>
            <a:r>
              <a:rPr lang="en-US" sz="1800" dirty="0">
                <a:latin typeface="Georgia" panose="02040502050405020303" pitchFamily="18" charset="0"/>
              </a:rPr>
              <a:t>’ to refer to the </a:t>
            </a:r>
            <a:r>
              <a:rPr lang="en-US" sz="1800" dirty="0">
                <a:solidFill>
                  <a:srgbClr val="FF0000"/>
                </a:solidFill>
                <a:latin typeface="Georgia" panose="02040502050405020303" pitchFamily="18" charset="0"/>
              </a:rPr>
              <a:t>large sets of data </a:t>
            </a:r>
            <a:r>
              <a:rPr lang="en-US" sz="1800" dirty="0">
                <a:latin typeface="Georgia" panose="02040502050405020303" pitchFamily="18" charset="0"/>
              </a:rPr>
              <a:t>which is almost impossible to handle and process using the </a:t>
            </a:r>
            <a:r>
              <a:rPr lang="en-US" sz="1800" dirty="0">
                <a:solidFill>
                  <a:srgbClr val="FF0000"/>
                </a:solidFill>
                <a:latin typeface="Georgia" panose="02040502050405020303" pitchFamily="18" charset="0"/>
              </a:rPr>
              <a:t>traditional</a:t>
            </a:r>
            <a:r>
              <a:rPr lang="en-US" sz="1800" dirty="0">
                <a:latin typeface="Georgia" panose="02040502050405020303" pitchFamily="18" charset="0"/>
              </a:rPr>
              <a:t> business intelligence tools.</a:t>
            </a:r>
          </a:p>
          <a:p>
            <a:r>
              <a:rPr lang="en-US" sz="1800" dirty="0">
                <a:latin typeface="Georgia" panose="02040502050405020303" pitchFamily="18" charset="0"/>
              </a:rPr>
              <a:t>In </a:t>
            </a:r>
            <a:r>
              <a:rPr lang="en-US" sz="1800" dirty="0">
                <a:solidFill>
                  <a:srgbClr val="FF0000"/>
                </a:solidFill>
                <a:latin typeface="Georgia" panose="02040502050405020303" pitchFamily="18" charset="0"/>
              </a:rPr>
              <a:t>2005 Yahoo </a:t>
            </a:r>
            <a:r>
              <a:rPr lang="en-US" sz="1800" dirty="0">
                <a:latin typeface="Georgia" panose="02040502050405020303" pitchFamily="18" charset="0"/>
              </a:rPr>
              <a:t>used </a:t>
            </a:r>
            <a:r>
              <a:rPr lang="en-US" sz="1800" dirty="0">
                <a:solidFill>
                  <a:srgbClr val="FF0000"/>
                </a:solidFill>
                <a:latin typeface="Georgia" panose="02040502050405020303" pitchFamily="18" charset="0"/>
              </a:rPr>
              <a:t>Hadoop</a:t>
            </a:r>
            <a:r>
              <a:rPr lang="en-US" sz="1800" dirty="0">
                <a:latin typeface="Georgia" panose="02040502050405020303" pitchFamily="18" charset="0"/>
              </a:rPr>
              <a:t> to process </a:t>
            </a:r>
            <a:r>
              <a:rPr lang="en-US" sz="1800" dirty="0">
                <a:solidFill>
                  <a:srgbClr val="FF0000"/>
                </a:solidFill>
                <a:latin typeface="Georgia" panose="02040502050405020303" pitchFamily="18" charset="0"/>
              </a:rPr>
              <a:t>petabytes </a:t>
            </a:r>
            <a:r>
              <a:rPr lang="en-US" sz="1800" dirty="0">
                <a:latin typeface="Georgia" panose="02040502050405020303" pitchFamily="18" charset="0"/>
              </a:rPr>
              <a:t>of data which is now made open-source by Apache Software Foundation. Many companies are now using Hadoop to crunch Big Data.</a:t>
            </a:r>
          </a:p>
          <a:p>
            <a:r>
              <a:rPr lang="en-US" sz="1800" dirty="0">
                <a:latin typeface="Georgia" panose="02040502050405020303" pitchFamily="18" charset="0"/>
              </a:rPr>
              <a:t>We can say that </a:t>
            </a:r>
            <a:r>
              <a:rPr lang="en-US" sz="1800" dirty="0">
                <a:solidFill>
                  <a:srgbClr val="FF0000"/>
                </a:solidFill>
                <a:latin typeface="Georgia" panose="02040502050405020303" pitchFamily="18" charset="0"/>
              </a:rPr>
              <a:t>2005</a:t>
            </a:r>
            <a:r>
              <a:rPr lang="en-US" sz="1800" dirty="0">
                <a:latin typeface="Georgia" panose="02040502050405020303" pitchFamily="18" charset="0"/>
              </a:rPr>
              <a:t> is the year that the </a:t>
            </a:r>
            <a:r>
              <a:rPr lang="en-US" sz="1800" dirty="0">
                <a:solidFill>
                  <a:srgbClr val="FF0000"/>
                </a:solidFill>
                <a:latin typeface="Georgia" panose="02040502050405020303" pitchFamily="18" charset="0"/>
              </a:rPr>
              <a:t>Big data revolution</a:t>
            </a:r>
            <a:r>
              <a:rPr lang="en-US" sz="1800" dirty="0">
                <a:latin typeface="Georgia" panose="02040502050405020303" pitchFamily="18" charset="0"/>
              </a:rPr>
              <a:t> has truly begun and the rest they say is history.</a:t>
            </a:r>
          </a:p>
        </p:txBody>
      </p:sp>
      <p:pic>
        <p:nvPicPr>
          <p:cNvPr id="7" name="Picture 6">
            <a:extLst>
              <a:ext uri="{FF2B5EF4-FFF2-40B4-BE49-F238E27FC236}">
                <a16:creationId xmlns:a16="http://schemas.microsoft.com/office/drawing/2014/main" id="{C8E7C002-2454-FBBA-7A94-8E9D6BA42AFA}"/>
              </a:ext>
            </a:extLst>
          </p:cNvPr>
          <p:cNvPicPr>
            <a:picLocks noChangeAspect="1"/>
          </p:cNvPicPr>
          <p:nvPr/>
        </p:nvPicPr>
        <p:blipFill>
          <a:blip r:embed="rId2"/>
          <a:stretch>
            <a:fillRect/>
          </a:stretch>
        </p:blipFill>
        <p:spPr>
          <a:xfrm>
            <a:off x="6863166" y="1220586"/>
            <a:ext cx="5102817" cy="4944165"/>
          </a:xfrm>
          <a:prstGeom prst="rect">
            <a:avLst/>
          </a:prstGeom>
        </p:spPr>
      </p:pic>
    </p:spTree>
    <p:extLst>
      <p:ext uri="{BB962C8B-B14F-4D97-AF65-F5344CB8AC3E}">
        <p14:creationId xmlns:p14="http://schemas.microsoft.com/office/powerpoint/2010/main" val="909421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38AB-9540-EC01-1872-49BC183A6DAA}"/>
              </a:ext>
            </a:extLst>
          </p:cNvPr>
          <p:cNvSpPr>
            <a:spLocks noGrp="1"/>
          </p:cNvSpPr>
          <p:nvPr>
            <p:ph type="title"/>
          </p:nvPr>
        </p:nvSpPr>
        <p:spPr>
          <a:xfrm>
            <a:off x="0" y="132650"/>
            <a:ext cx="10515600" cy="1325563"/>
          </a:xfrm>
        </p:spPr>
        <p:txBody>
          <a:bodyPr>
            <a:normAutofit/>
          </a:bodyPr>
          <a:lstStyle/>
          <a:p>
            <a:r>
              <a:rPr lang="en-IN" sz="3600" b="1" i="1" dirty="0">
                <a:solidFill>
                  <a:srgbClr val="0070C0"/>
                </a:solidFill>
                <a:latin typeface="Euphemia" panose="020B0604020202020204" pitchFamily="34" charset="0"/>
              </a:rPr>
              <a:t>Cloud Solutions :</a:t>
            </a:r>
          </a:p>
        </p:txBody>
      </p:sp>
      <p:sp>
        <p:nvSpPr>
          <p:cNvPr id="3" name="Content Placeholder 2">
            <a:extLst>
              <a:ext uri="{FF2B5EF4-FFF2-40B4-BE49-F238E27FC236}">
                <a16:creationId xmlns:a16="http://schemas.microsoft.com/office/drawing/2014/main" id="{BEC0D959-9444-AD4A-7EF4-ABCE5D30F7E8}"/>
              </a:ext>
            </a:extLst>
          </p:cNvPr>
          <p:cNvSpPr>
            <a:spLocks noGrp="1"/>
          </p:cNvSpPr>
          <p:nvPr>
            <p:ph idx="1"/>
          </p:nvPr>
        </p:nvSpPr>
        <p:spPr>
          <a:xfrm>
            <a:off x="156273" y="1672230"/>
            <a:ext cx="5221638" cy="3513540"/>
          </a:xfrm>
        </p:spPr>
        <p:txBody>
          <a:bodyPr>
            <a:normAutofit/>
          </a:bodyPr>
          <a:lstStyle/>
          <a:p>
            <a:r>
              <a:rPr lang="en-US" sz="1800" b="0" i="0" dirty="0">
                <a:solidFill>
                  <a:srgbClr val="111111"/>
                </a:solidFill>
                <a:effectLst/>
                <a:latin typeface="Georgia" panose="02040502050405020303" pitchFamily="18" charset="0"/>
              </a:rPr>
              <a:t>Cloud solutions, also known as cloud computing or cloud services,</a:t>
            </a:r>
            <a:r>
              <a:rPr lang="en-US" sz="1800" b="1" i="0" dirty="0">
                <a:solidFill>
                  <a:srgbClr val="111111"/>
                </a:solidFill>
                <a:effectLst/>
                <a:latin typeface="Georgia" panose="02040502050405020303" pitchFamily="18" charset="0"/>
              </a:rPr>
              <a:t> </a:t>
            </a:r>
            <a:r>
              <a:rPr lang="en-US" sz="1800" i="0" dirty="0">
                <a:solidFill>
                  <a:srgbClr val="111111"/>
                </a:solidFill>
                <a:effectLst/>
                <a:latin typeface="Georgia" panose="02040502050405020303" pitchFamily="18" charset="0"/>
              </a:rPr>
              <a:t>deliver </a:t>
            </a:r>
            <a:r>
              <a:rPr lang="en-US" sz="1800" i="0" dirty="0">
                <a:solidFill>
                  <a:srgbClr val="FF0000"/>
                </a:solidFill>
                <a:effectLst/>
                <a:latin typeface="Georgia" panose="02040502050405020303" pitchFamily="18" charset="0"/>
              </a:rPr>
              <a:t>IT resources </a:t>
            </a:r>
            <a:r>
              <a:rPr lang="en-US" sz="1800" b="0" i="0" dirty="0">
                <a:solidFill>
                  <a:srgbClr val="111111"/>
                </a:solidFill>
                <a:effectLst/>
                <a:latin typeface="Georgia" panose="02040502050405020303" pitchFamily="18" charset="0"/>
              </a:rPr>
              <a:t>especially data storage (cloud storage) and computing power</a:t>
            </a:r>
            <a:r>
              <a:rPr lang="en-US" sz="1800" b="1" i="0" dirty="0">
                <a:solidFill>
                  <a:srgbClr val="111111"/>
                </a:solidFill>
                <a:effectLst/>
                <a:latin typeface="Georgia" panose="02040502050405020303" pitchFamily="18" charset="0"/>
              </a:rPr>
              <a:t> </a:t>
            </a:r>
            <a:r>
              <a:rPr lang="en-US" sz="1800" i="0" dirty="0">
                <a:solidFill>
                  <a:srgbClr val="111111"/>
                </a:solidFill>
                <a:effectLst/>
                <a:latin typeface="Georgia" panose="02040502050405020303" pitchFamily="18" charset="0"/>
              </a:rPr>
              <a:t>on demand over the </a:t>
            </a:r>
            <a:r>
              <a:rPr lang="en-US" sz="1800" i="0" dirty="0">
                <a:solidFill>
                  <a:srgbClr val="FF0000"/>
                </a:solidFill>
                <a:effectLst/>
                <a:latin typeface="Georgia" panose="02040502050405020303" pitchFamily="18" charset="0"/>
              </a:rPr>
              <a:t>Internet</a:t>
            </a:r>
            <a:r>
              <a:rPr lang="en-US" sz="1800" dirty="0">
                <a:solidFill>
                  <a:srgbClr val="111111"/>
                </a:solidFill>
                <a:latin typeface="Georgia" panose="02040502050405020303" pitchFamily="18" charset="0"/>
              </a:rPr>
              <a:t> </a:t>
            </a:r>
            <a:r>
              <a:rPr lang="en-US" sz="1800" b="0" i="0" dirty="0">
                <a:solidFill>
                  <a:srgbClr val="111111"/>
                </a:solidFill>
                <a:effectLst/>
                <a:latin typeface="Georgia" panose="02040502050405020303" pitchFamily="18" charset="0"/>
              </a:rPr>
              <a:t>without direct active management by the user</a:t>
            </a:r>
          </a:p>
          <a:p>
            <a:r>
              <a:rPr lang="en-US" sz="1800" b="0" i="0" dirty="0">
                <a:solidFill>
                  <a:srgbClr val="111111"/>
                </a:solidFill>
                <a:effectLst/>
                <a:latin typeface="Georgia" panose="02040502050405020303" pitchFamily="18" charset="0"/>
              </a:rPr>
              <a:t>Cloud computing relies on sharing of resources to achieve coherence and typically uses a </a:t>
            </a:r>
            <a:r>
              <a:rPr lang="en-US" sz="1800" b="0" i="0" dirty="0">
                <a:solidFill>
                  <a:srgbClr val="FF0000"/>
                </a:solidFill>
                <a:effectLst/>
                <a:latin typeface="Georgia" panose="02040502050405020303" pitchFamily="18" charset="0"/>
              </a:rPr>
              <a:t>"pay as you go" </a:t>
            </a:r>
            <a:r>
              <a:rPr lang="en-US" sz="1800" b="0" i="0" dirty="0">
                <a:solidFill>
                  <a:srgbClr val="111111"/>
                </a:solidFill>
                <a:effectLst/>
                <a:latin typeface="Georgia" panose="02040502050405020303" pitchFamily="18" charset="0"/>
              </a:rPr>
              <a:t>model, which can help in reducing capital expenses</a:t>
            </a:r>
          </a:p>
          <a:p>
            <a:endParaRPr lang="en-US" sz="1800" dirty="0">
              <a:solidFill>
                <a:srgbClr val="111111"/>
              </a:solidFill>
              <a:latin typeface="Georgia" panose="02040502050405020303" pitchFamily="18" charset="0"/>
            </a:endParaRPr>
          </a:p>
          <a:p>
            <a:pPr marL="0" indent="0">
              <a:buNone/>
            </a:pPr>
            <a:endParaRPr lang="en-IN" dirty="0"/>
          </a:p>
        </p:txBody>
      </p:sp>
      <p:pic>
        <p:nvPicPr>
          <p:cNvPr id="1026" name="Picture 2" descr="See the source image">
            <a:extLst>
              <a:ext uri="{FF2B5EF4-FFF2-40B4-BE49-F238E27FC236}">
                <a16:creationId xmlns:a16="http://schemas.microsoft.com/office/drawing/2014/main" id="{D390F357-7F58-C4C2-559D-46D066CDF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471" y="189371"/>
            <a:ext cx="7053021" cy="621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97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05E09D7-FA62-371F-1A8B-399B41C8238E}"/>
              </a:ext>
            </a:extLst>
          </p:cNvPr>
          <p:cNvSpPr txBox="1"/>
          <p:nvPr/>
        </p:nvSpPr>
        <p:spPr>
          <a:xfrm>
            <a:off x="838200" y="365125"/>
            <a:ext cx="10515600" cy="1306443"/>
          </a:xfrm>
          <a:prstGeom prst="rect">
            <a:avLst/>
          </a:prstGeom>
        </p:spPr>
        <p:txBody>
          <a:bodyPr vert="horz" lIns="91440" tIns="45720" rIns="91440" bIns="45720" rtlCol="0" anchor="ctr">
            <a:normAutofit/>
          </a:bodyPr>
          <a:lstStyle/>
          <a:p>
            <a:pPr fontAlgn="base">
              <a:lnSpc>
                <a:spcPct val="90000"/>
              </a:lnSpc>
              <a:spcBef>
                <a:spcPct val="0"/>
              </a:spcBef>
              <a:spcAft>
                <a:spcPts val="600"/>
              </a:spcAft>
            </a:pPr>
            <a:r>
              <a:rPr lang="en-US" sz="4000" b="1" i="1" dirty="0">
                <a:solidFill>
                  <a:srgbClr val="00B0F0"/>
                </a:solidFill>
                <a:effectLst/>
                <a:latin typeface="+mj-lt"/>
                <a:ea typeface="+mj-ea"/>
                <a:cs typeface="+mj-cs"/>
              </a:rPr>
              <a:t>Big data and the cloud – a match made in heaven </a:t>
            </a:r>
            <a:r>
              <a:rPr lang="en-US" sz="4000" b="1" i="0" dirty="0">
                <a:solidFill>
                  <a:srgbClr val="00B0F0"/>
                </a:solidFill>
                <a:effectLst/>
                <a:latin typeface="+mj-lt"/>
                <a:ea typeface="+mj-ea"/>
                <a:cs typeface="+mj-cs"/>
              </a:rPr>
              <a:t>?</a:t>
            </a:r>
          </a:p>
        </p:txBody>
      </p:sp>
      <p:sp>
        <p:nvSpPr>
          <p:cNvPr id="13" name="TextBox 12">
            <a:extLst>
              <a:ext uri="{FF2B5EF4-FFF2-40B4-BE49-F238E27FC236}">
                <a16:creationId xmlns:a16="http://schemas.microsoft.com/office/drawing/2014/main" id="{DBBF38D1-14CE-FFB1-A025-AE70B73BB035}"/>
              </a:ext>
            </a:extLst>
          </p:cNvPr>
          <p:cNvSpPr txBox="1"/>
          <p:nvPr/>
        </p:nvSpPr>
        <p:spPr>
          <a:xfrm>
            <a:off x="838200" y="1825625"/>
            <a:ext cx="4152774" cy="4303464"/>
          </a:xfrm>
          <a:prstGeom prst="rect">
            <a:avLst/>
          </a:prstGeom>
        </p:spPr>
        <p:txBody>
          <a:bodyPr vert="horz" lIns="91440" tIns="45720" rIns="91440" bIns="45720" rtlCol="0">
            <a:normAutofit/>
          </a:bodyPr>
          <a:lstStyle/>
          <a:p>
            <a:pPr marL="342900" indent="-228600" fontAlgn="base">
              <a:lnSpc>
                <a:spcPct val="90000"/>
              </a:lnSpc>
              <a:spcAft>
                <a:spcPts val="600"/>
              </a:spcAft>
              <a:buFont typeface="Arial" panose="020B0604020202020204" pitchFamily="34" charset="0"/>
              <a:buChar char="•"/>
            </a:pPr>
            <a:r>
              <a:rPr lang="en-US" sz="1700" b="0" i="1" dirty="0">
                <a:effectLst/>
                <a:latin typeface="Georgia" panose="02040502050405020303" pitchFamily="18" charset="0"/>
              </a:rPr>
              <a:t>Big data involves huge volume of data generated at higher velocity . </a:t>
            </a:r>
          </a:p>
          <a:p>
            <a:pPr marL="342900" indent="-228600" fontAlgn="base">
              <a:lnSpc>
                <a:spcPct val="90000"/>
              </a:lnSpc>
              <a:spcAft>
                <a:spcPts val="600"/>
              </a:spcAft>
              <a:buFont typeface="Arial" panose="020B0604020202020204" pitchFamily="34" charset="0"/>
              <a:buChar char="•"/>
            </a:pPr>
            <a:r>
              <a:rPr lang="en-US" sz="1700" b="0" i="1" dirty="0">
                <a:effectLst/>
                <a:latin typeface="Georgia" panose="02040502050405020303" pitchFamily="18" charset="0"/>
              </a:rPr>
              <a:t>To process these big data ,we can’t use any on –premises options such as  in-house data warehouse or power up more server. </a:t>
            </a:r>
          </a:p>
          <a:p>
            <a:pPr marL="342900" indent="-228600" fontAlgn="base">
              <a:lnSpc>
                <a:spcPct val="90000"/>
              </a:lnSpc>
              <a:spcAft>
                <a:spcPts val="600"/>
              </a:spcAft>
              <a:buFont typeface="Arial" panose="020B0604020202020204" pitchFamily="34" charset="0"/>
              <a:buChar char="•"/>
            </a:pPr>
            <a:r>
              <a:rPr lang="en-US" sz="1700" b="0" i="1" dirty="0">
                <a:effectLst/>
                <a:latin typeface="Georgia" panose="02040502050405020303" pitchFamily="18" charset="0"/>
              </a:rPr>
              <a:t>That where the cloud comes in. </a:t>
            </a:r>
          </a:p>
          <a:p>
            <a:pPr marL="342900" indent="-228600" fontAlgn="base">
              <a:lnSpc>
                <a:spcPct val="90000"/>
              </a:lnSpc>
              <a:spcAft>
                <a:spcPts val="600"/>
              </a:spcAft>
              <a:buFont typeface="Arial" panose="020B0604020202020204" pitchFamily="34" charset="0"/>
              <a:buChar char="•"/>
            </a:pPr>
            <a:r>
              <a:rPr lang="en-US" sz="1700" b="0" i="1" dirty="0">
                <a:effectLst/>
                <a:latin typeface="Georgia" panose="02040502050405020303" pitchFamily="18" charset="0"/>
              </a:rPr>
              <a:t>Cloud supports large storage and real time processing. </a:t>
            </a:r>
          </a:p>
          <a:p>
            <a:pPr marL="342900" indent="-228600" fontAlgn="base">
              <a:lnSpc>
                <a:spcPct val="90000"/>
              </a:lnSpc>
              <a:spcAft>
                <a:spcPts val="600"/>
              </a:spcAft>
              <a:buFont typeface="Arial" panose="020B0604020202020204" pitchFamily="34" charset="0"/>
              <a:buChar char="•"/>
            </a:pPr>
            <a:r>
              <a:rPr lang="en-US" sz="1700" b="0" i="1" dirty="0">
                <a:effectLst/>
                <a:latin typeface="Georgia" panose="02040502050405020303" pitchFamily="18" charset="0"/>
              </a:rPr>
              <a:t>Currently big data involves petabytes but soon it may be exabytes and zettabytes , to process these we should need cloud solution. </a:t>
            </a:r>
          </a:p>
          <a:p>
            <a:pPr marL="342900" indent="-228600" fontAlgn="base">
              <a:lnSpc>
                <a:spcPct val="90000"/>
              </a:lnSpc>
              <a:spcAft>
                <a:spcPts val="600"/>
              </a:spcAft>
              <a:buFont typeface="Arial" panose="020B0604020202020204" pitchFamily="34" charset="0"/>
              <a:buChar char="•"/>
            </a:pPr>
            <a:r>
              <a:rPr lang="en-US" sz="1700" b="0" i="1" dirty="0">
                <a:effectLst/>
                <a:latin typeface="Georgia" panose="02040502050405020303" pitchFamily="18" charset="0"/>
              </a:rPr>
              <a:t>Cloud also allows connectivity and collaboration all over the world through internet.</a:t>
            </a:r>
          </a:p>
        </p:txBody>
      </p:sp>
      <p:pic>
        <p:nvPicPr>
          <p:cNvPr id="3" name="Picture 2" descr="Map&#10;&#10;Description automatically generated">
            <a:extLst>
              <a:ext uri="{FF2B5EF4-FFF2-40B4-BE49-F238E27FC236}">
                <a16:creationId xmlns:a16="http://schemas.microsoft.com/office/drawing/2014/main" id="{4821D2B9-BBAA-AE6E-9C95-98526E395BE8}"/>
              </a:ext>
            </a:extLst>
          </p:cNvPr>
          <p:cNvPicPr>
            <a:picLocks noChangeAspect="1"/>
          </p:cNvPicPr>
          <p:nvPr/>
        </p:nvPicPr>
        <p:blipFill rotWithShape="1">
          <a:blip r:embed="rId2">
            <a:extLst>
              <a:ext uri="{28A0092B-C50C-407E-A947-70E740481C1C}">
                <a14:useLocalDpi xmlns:a14="http://schemas.microsoft.com/office/drawing/2010/main" val="0"/>
              </a:ext>
            </a:extLst>
          </a:blip>
          <a:srcRect t="1139"/>
          <a:stretch/>
        </p:blipFill>
        <p:spPr>
          <a:xfrm>
            <a:off x="5183500" y="1904282"/>
            <a:ext cx="6170299" cy="4224808"/>
          </a:xfrm>
          <a:prstGeom prst="rect">
            <a:avLst/>
          </a:prstGeom>
        </p:spPr>
      </p:pic>
    </p:spTree>
    <p:extLst>
      <p:ext uri="{BB962C8B-B14F-4D97-AF65-F5344CB8AC3E}">
        <p14:creationId xmlns:p14="http://schemas.microsoft.com/office/powerpoint/2010/main" val="2894615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878144-4607-1264-1739-174DE36A2B19}"/>
              </a:ext>
            </a:extLst>
          </p:cNvPr>
          <p:cNvSpPr txBox="1"/>
          <p:nvPr/>
        </p:nvSpPr>
        <p:spPr>
          <a:xfrm>
            <a:off x="463826" y="250795"/>
            <a:ext cx="9626657" cy="523220"/>
          </a:xfrm>
          <a:prstGeom prst="rect">
            <a:avLst/>
          </a:prstGeom>
          <a:noFill/>
        </p:spPr>
        <p:txBody>
          <a:bodyPr wrap="square">
            <a:spAutoFit/>
          </a:bodyPr>
          <a:lstStyle/>
          <a:p>
            <a:pPr algn="l" fontAlgn="base"/>
            <a:r>
              <a:rPr lang="en-US" sz="2800" b="1" i="1" dirty="0">
                <a:solidFill>
                  <a:srgbClr val="0070C0"/>
                </a:solidFill>
                <a:effectLst/>
                <a:latin typeface="Euphemia" panose="020B0503040102020104" pitchFamily="34" charset="0"/>
              </a:rPr>
              <a:t>Why big data in the cloud makes perfect sense??🤔</a:t>
            </a:r>
          </a:p>
        </p:txBody>
      </p:sp>
      <p:pic>
        <p:nvPicPr>
          <p:cNvPr id="9" name="Picture 8">
            <a:extLst>
              <a:ext uri="{FF2B5EF4-FFF2-40B4-BE49-F238E27FC236}">
                <a16:creationId xmlns:a16="http://schemas.microsoft.com/office/drawing/2014/main" id="{B93CD9FF-8A6B-ED3E-E70F-296ADE39CAED}"/>
              </a:ext>
            </a:extLst>
          </p:cNvPr>
          <p:cNvPicPr>
            <a:picLocks noChangeAspect="1"/>
          </p:cNvPicPr>
          <p:nvPr/>
        </p:nvPicPr>
        <p:blipFill>
          <a:blip r:embed="rId2"/>
          <a:stretch>
            <a:fillRect/>
          </a:stretch>
        </p:blipFill>
        <p:spPr>
          <a:xfrm>
            <a:off x="677580" y="1862097"/>
            <a:ext cx="6320926" cy="385557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EDB5906D-AFB7-6214-FCDE-92044A74E832}"/>
              </a:ext>
            </a:extLst>
          </p:cNvPr>
          <p:cNvSpPr txBox="1"/>
          <p:nvPr/>
        </p:nvSpPr>
        <p:spPr>
          <a:xfrm>
            <a:off x="7641205" y="2679212"/>
            <a:ext cx="3975650" cy="1631216"/>
          </a:xfrm>
          <a:prstGeom prst="rect">
            <a:avLst/>
          </a:prstGeom>
          <a:noFill/>
        </p:spPr>
        <p:txBody>
          <a:bodyPr wrap="square">
            <a:spAutoFit/>
          </a:bodyPr>
          <a:lstStyle/>
          <a:p>
            <a:r>
              <a:rPr lang="en-US" sz="2000" b="0" i="1" dirty="0">
                <a:solidFill>
                  <a:srgbClr val="232424"/>
                </a:solidFill>
                <a:effectLst/>
                <a:latin typeface="Georgia" panose="02040502050405020303" pitchFamily="18" charset="0"/>
              </a:rPr>
              <a:t>A Forrester Research survey in 2017 revealed that big data solutions via cloud subscriptions will increase about </a:t>
            </a:r>
            <a:r>
              <a:rPr lang="en-US" sz="2000" b="0" i="1" dirty="0">
                <a:solidFill>
                  <a:srgbClr val="FF0000"/>
                </a:solidFill>
                <a:effectLst/>
                <a:latin typeface="Georgia" panose="02040502050405020303" pitchFamily="18" charset="0"/>
              </a:rPr>
              <a:t>7.5 times </a:t>
            </a:r>
            <a:r>
              <a:rPr lang="en-US" sz="2000" b="0" i="1" dirty="0">
                <a:solidFill>
                  <a:srgbClr val="232424"/>
                </a:solidFill>
                <a:effectLst/>
                <a:latin typeface="Georgia" panose="02040502050405020303" pitchFamily="18" charset="0"/>
              </a:rPr>
              <a:t>faster than on-premise options</a:t>
            </a:r>
            <a:r>
              <a:rPr lang="en-US" b="0" i="0" dirty="0">
                <a:solidFill>
                  <a:srgbClr val="232424"/>
                </a:solidFill>
                <a:effectLst/>
                <a:latin typeface="Work Sans" pitchFamily="2" charset="0"/>
              </a:rPr>
              <a:t>.</a:t>
            </a:r>
            <a:endParaRPr lang="en-IN" dirty="0"/>
          </a:p>
        </p:txBody>
      </p:sp>
    </p:spTree>
    <p:extLst>
      <p:ext uri="{BB962C8B-B14F-4D97-AF65-F5344CB8AC3E}">
        <p14:creationId xmlns:p14="http://schemas.microsoft.com/office/powerpoint/2010/main" val="1410335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7458-3B72-966A-D08B-E0B8A6E4899A}"/>
              </a:ext>
            </a:extLst>
          </p:cNvPr>
          <p:cNvSpPr>
            <a:spLocks noGrp="1"/>
          </p:cNvSpPr>
          <p:nvPr>
            <p:ph type="title"/>
          </p:nvPr>
        </p:nvSpPr>
        <p:spPr>
          <a:xfrm>
            <a:off x="0" y="230521"/>
            <a:ext cx="10515600" cy="1325563"/>
          </a:xfrm>
        </p:spPr>
        <p:txBody>
          <a:bodyPr/>
          <a:lstStyle/>
          <a:p>
            <a:r>
              <a:rPr lang="en-IN" i="1" dirty="0">
                <a:solidFill>
                  <a:srgbClr val="00B0F0"/>
                </a:solidFill>
                <a:latin typeface="Euphemia" panose="020B0503040102020104" pitchFamily="34" charset="0"/>
              </a:rPr>
              <a:t>Interesting facts about Cloud :</a:t>
            </a:r>
          </a:p>
        </p:txBody>
      </p:sp>
      <p:sp>
        <p:nvSpPr>
          <p:cNvPr id="3" name="Content Placeholder 2">
            <a:extLst>
              <a:ext uri="{FF2B5EF4-FFF2-40B4-BE49-F238E27FC236}">
                <a16:creationId xmlns:a16="http://schemas.microsoft.com/office/drawing/2014/main" id="{A5C71DB4-D26B-DADF-3EA5-6ACD5B39EC3C}"/>
              </a:ext>
            </a:extLst>
          </p:cNvPr>
          <p:cNvSpPr>
            <a:spLocks noGrp="1"/>
          </p:cNvSpPr>
          <p:nvPr>
            <p:ph idx="1"/>
          </p:nvPr>
        </p:nvSpPr>
        <p:spPr>
          <a:xfrm>
            <a:off x="838200" y="1556084"/>
            <a:ext cx="10515600" cy="4936791"/>
          </a:xfrm>
        </p:spPr>
        <p:txBody>
          <a:bodyPr>
            <a:normAutofit/>
          </a:bodyPr>
          <a:lstStyle/>
          <a:p>
            <a:r>
              <a:rPr lang="en-US" sz="2000" i="1" dirty="0">
                <a:effectLst/>
                <a:latin typeface="Georgia" panose="02040502050405020303" pitchFamily="18" charset="0"/>
              </a:rPr>
              <a:t>According to an estimate made by industry experts, by 2022, </a:t>
            </a:r>
            <a:r>
              <a:rPr lang="en-US" sz="2000" i="1" dirty="0">
                <a:solidFill>
                  <a:srgbClr val="FF0000"/>
                </a:solidFill>
                <a:effectLst/>
                <a:latin typeface="Georgia" panose="02040502050405020303" pitchFamily="18" charset="0"/>
              </a:rPr>
              <a:t>40 Zettabytes </a:t>
            </a:r>
            <a:r>
              <a:rPr lang="en-US" sz="2000" i="1" dirty="0">
                <a:effectLst/>
                <a:latin typeface="Georgia" panose="02040502050405020303" pitchFamily="18" charset="0"/>
              </a:rPr>
              <a:t>of data will be held in the cloud; this is a huge figure indeed.</a:t>
            </a:r>
          </a:p>
          <a:p>
            <a:r>
              <a:rPr lang="en-US" sz="2000" i="1" dirty="0">
                <a:effectLst/>
                <a:latin typeface="Georgia" panose="02040502050405020303" pitchFamily="18" charset="0"/>
              </a:rPr>
              <a:t>Corporates store </a:t>
            </a:r>
            <a:r>
              <a:rPr lang="en-US" sz="2000" i="1" dirty="0">
                <a:solidFill>
                  <a:srgbClr val="FF0000"/>
                </a:solidFill>
                <a:effectLst/>
                <a:latin typeface="Georgia" panose="02040502050405020303" pitchFamily="18" charset="0"/>
              </a:rPr>
              <a:t>60% </a:t>
            </a:r>
            <a:r>
              <a:rPr lang="en-US" sz="2000" i="1" dirty="0">
                <a:effectLst/>
                <a:latin typeface="Georgia" panose="02040502050405020303" pitchFamily="18" charset="0"/>
              </a:rPr>
              <a:t>of their data in the cloud.</a:t>
            </a:r>
          </a:p>
          <a:p>
            <a:r>
              <a:rPr lang="en-US" sz="2000" i="1" dirty="0">
                <a:effectLst/>
                <a:latin typeface="Georgia" panose="02040502050405020303" pitchFamily="18" charset="0"/>
              </a:rPr>
              <a:t>The three sectors that plan to spend the most on cloud computing services are </a:t>
            </a:r>
            <a:r>
              <a:rPr lang="en-US" sz="2000" i="1" dirty="0">
                <a:solidFill>
                  <a:srgbClr val="FF0000"/>
                </a:solidFill>
                <a:effectLst/>
                <a:latin typeface="Georgia" panose="02040502050405020303" pitchFamily="18" charset="0"/>
              </a:rPr>
              <a:t>manufacturing </a:t>
            </a:r>
            <a:r>
              <a:rPr lang="en-US" sz="2000" i="1" dirty="0">
                <a:effectLst/>
                <a:latin typeface="Georgia" panose="02040502050405020303" pitchFamily="18" charset="0"/>
              </a:rPr>
              <a:t>($19.7 billion), </a:t>
            </a:r>
            <a:r>
              <a:rPr lang="en-US" sz="2000" i="1" dirty="0">
                <a:solidFill>
                  <a:srgbClr val="FF0000"/>
                </a:solidFill>
                <a:effectLst/>
                <a:latin typeface="Georgia" panose="02040502050405020303" pitchFamily="18" charset="0"/>
              </a:rPr>
              <a:t>professional services </a:t>
            </a:r>
            <a:r>
              <a:rPr lang="en-US" sz="2000" i="1" dirty="0">
                <a:effectLst/>
                <a:latin typeface="Georgia" panose="02040502050405020303" pitchFamily="18" charset="0"/>
              </a:rPr>
              <a:t>($18.1 billion), and </a:t>
            </a:r>
            <a:r>
              <a:rPr lang="en-US" sz="2000" i="1" dirty="0">
                <a:solidFill>
                  <a:srgbClr val="FF0000"/>
                </a:solidFill>
                <a:effectLst/>
                <a:latin typeface="Georgia" panose="02040502050405020303" pitchFamily="18" charset="0"/>
              </a:rPr>
              <a:t>banking</a:t>
            </a:r>
            <a:r>
              <a:rPr lang="en-US" sz="2000" i="1" dirty="0">
                <a:effectLst/>
                <a:latin typeface="Georgia" panose="02040502050405020303" pitchFamily="18" charset="0"/>
              </a:rPr>
              <a:t> ($16.7 billion).</a:t>
            </a:r>
          </a:p>
          <a:p>
            <a:r>
              <a:rPr lang="en-US" sz="2000" i="1" dirty="0">
                <a:effectLst/>
                <a:latin typeface="Georgia" panose="02040502050405020303" pitchFamily="18" charset="0"/>
              </a:rPr>
              <a:t>The average employee uses </a:t>
            </a:r>
            <a:r>
              <a:rPr lang="en-US" sz="2000" i="1" dirty="0">
                <a:solidFill>
                  <a:srgbClr val="FF0000"/>
                </a:solidFill>
                <a:effectLst/>
                <a:latin typeface="Georgia" panose="02040502050405020303" pitchFamily="18" charset="0"/>
              </a:rPr>
              <a:t>36 cloud-based </a:t>
            </a:r>
            <a:r>
              <a:rPr lang="en-US" sz="2000" i="1" dirty="0">
                <a:effectLst/>
                <a:latin typeface="Georgia" panose="02040502050405020303" pitchFamily="18" charset="0"/>
              </a:rPr>
              <a:t>services in their daily routine.</a:t>
            </a:r>
          </a:p>
          <a:p>
            <a:r>
              <a:rPr lang="en-US" sz="2000" i="1" dirty="0">
                <a:solidFill>
                  <a:srgbClr val="FF0000"/>
                </a:solidFill>
                <a:effectLst/>
                <a:latin typeface="Georgia" panose="02040502050405020303" pitchFamily="18" charset="0"/>
              </a:rPr>
              <a:t>81% </a:t>
            </a:r>
            <a:r>
              <a:rPr lang="en-US" sz="2000" i="1" dirty="0">
                <a:effectLst/>
                <a:latin typeface="Georgia" panose="02040502050405020303" pitchFamily="18" charset="0"/>
              </a:rPr>
              <a:t>of all enterprises have a multi-cloud strategy already laid out or in the works.</a:t>
            </a:r>
          </a:p>
          <a:p>
            <a:r>
              <a:rPr lang="en-US" sz="2000" i="1" dirty="0">
                <a:effectLst/>
                <a:latin typeface="Georgia" panose="02040502050405020303" pitchFamily="18" charset="0"/>
              </a:rPr>
              <a:t> </a:t>
            </a:r>
            <a:r>
              <a:rPr lang="en-US" sz="2000" i="1" dirty="0">
                <a:solidFill>
                  <a:srgbClr val="FF0000"/>
                </a:solidFill>
                <a:effectLst/>
                <a:latin typeface="Georgia" panose="02040502050405020303" pitchFamily="18" charset="0"/>
              </a:rPr>
              <a:t>Amazon Web Services </a:t>
            </a:r>
            <a:r>
              <a:rPr lang="en-US" sz="2000" i="1" dirty="0">
                <a:effectLst/>
                <a:latin typeface="Georgia" panose="02040502050405020303" pitchFamily="18" charset="0"/>
              </a:rPr>
              <a:t>has the largest cloud computing market share at 32%.</a:t>
            </a:r>
          </a:p>
          <a:p>
            <a:r>
              <a:rPr lang="en-US" sz="2000" i="1" dirty="0">
                <a:effectLst/>
                <a:latin typeface="Georgia" panose="02040502050405020303" pitchFamily="18" charset="0"/>
              </a:rPr>
              <a:t>The public cloud market will grow by </a:t>
            </a:r>
            <a:r>
              <a:rPr lang="en-US" sz="2000" i="1" dirty="0">
                <a:solidFill>
                  <a:srgbClr val="FF0000"/>
                </a:solidFill>
                <a:effectLst/>
                <a:latin typeface="Georgia" panose="02040502050405020303" pitchFamily="18" charset="0"/>
              </a:rPr>
              <a:t>$482 billion </a:t>
            </a:r>
            <a:r>
              <a:rPr lang="en-US" sz="2000" i="1" dirty="0">
                <a:effectLst/>
                <a:latin typeface="Georgia" panose="02040502050405020303" pitchFamily="18" charset="0"/>
              </a:rPr>
              <a:t>in 2022.</a:t>
            </a:r>
          </a:p>
          <a:p>
            <a:r>
              <a:rPr lang="en-US" sz="2000" i="1" dirty="0">
                <a:solidFill>
                  <a:srgbClr val="FF0000"/>
                </a:solidFill>
                <a:effectLst/>
                <a:latin typeface="Georgia" panose="02040502050405020303" pitchFamily="18" charset="0"/>
              </a:rPr>
              <a:t>Dropbox</a:t>
            </a:r>
            <a:r>
              <a:rPr lang="en-US" sz="2000" i="1" dirty="0">
                <a:effectLst/>
                <a:latin typeface="Georgia" panose="02040502050405020303" pitchFamily="18" charset="0"/>
              </a:rPr>
              <a:t> continues to be the leading cloud storage provider with 47.3%. Other top services include </a:t>
            </a:r>
            <a:r>
              <a:rPr lang="en-US" sz="2000" i="1" dirty="0">
                <a:solidFill>
                  <a:srgbClr val="FF0000"/>
                </a:solidFill>
                <a:effectLst/>
                <a:latin typeface="Georgia" panose="02040502050405020303" pitchFamily="18" charset="0"/>
              </a:rPr>
              <a:t>Google Drive </a:t>
            </a:r>
            <a:r>
              <a:rPr lang="en-US" sz="2000" i="1" dirty="0">
                <a:effectLst/>
                <a:latin typeface="Georgia" panose="02040502050405020303" pitchFamily="18" charset="0"/>
              </a:rPr>
              <a:t>(26.9%) and </a:t>
            </a:r>
            <a:r>
              <a:rPr lang="en-US" sz="2000" i="1" dirty="0">
                <a:solidFill>
                  <a:srgbClr val="FF0000"/>
                </a:solidFill>
                <a:effectLst/>
                <a:latin typeface="Georgia" panose="02040502050405020303" pitchFamily="18" charset="0"/>
              </a:rPr>
              <a:t>Microsoft OneDrive</a:t>
            </a:r>
            <a:r>
              <a:rPr lang="en-US" sz="2000" i="1" dirty="0">
                <a:effectLst/>
                <a:latin typeface="Georgia" panose="02040502050405020303" pitchFamily="18" charset="0"/>
              </a:rPr>
              <a:t> (15.3%).</a:t>
            </a:r>
          </a:p>
          <a:p>
            <a:r>
              <a:rPr lang="en-US" sz="2000" i="1" dirty="0">
                <a:effectLst/>
                <a:latin typeface="Georgia" panose="02040502050405020303" pitchFamily="18" charset="0"/>
              </a:rPr>
              <a:t>Between 2022 and 2032, the cloud computing industry will be worth </a:t>
            </a:r>
            <a:r>
              <a:rPr lang="en-US" sz="2000" i="1" dirty="0">
                <a:solidFill>
                  <a:srgbClr val="FF0000"/>
                </a:solidFill>
                <a:effectLst/>
                <a:latin typeface="Georgia" panose="02040502050405020303" pitchFamily="18" charset="0"/>
              </a:rPr>
              <a:t>$1, 949 billion.</a:t>
            </a:r>
          </a:p>
          <a:p>
            <a:endParaRPr lang="en-US" sz="1900" i="1" dirty="0">
              <a:effectLst/>
              <a:latin typeface="Georgia" panose="02040502050405020303" pitchFamily="18" charset="0"/>
            </a:endParaRPr>
          </a:p>
          <a:p>
            <a:endParaRPr lang="en-US" b="0" i="0" dirty="0">
              <a:solidFill>
                <a:srgbClr val="4B4B4B"/>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384875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ACA3DA-D92B-8268-002E-D2C3B6436317}"/>
              </a:ext>
            </a:extLst>
          </p:cNvPr>
          <p:cNvSpPr txBox="1"/>
          <p:nvPr/>
        </p:nvSpPr>
        <p:spPr>
          <a:xfrm>
            <a:off x="376323" y="2426957"/>
            <a:ext cx="6597915" cy="4001095"/>
          </a:xfrm>
          <a:prstGeom prst="rect">
            <a:avLst/>
          </a:prstGeom>
          <a:noFill/>
        </p:spPr>
        <p:txBody>
          <a:bodyPr wrap="square">
            <a:spAutoFit/>
          </a:bodyPr>
          <a:lstStyle/>
          <a:p>
            <a:pPr marL="342900" indent="-342900" fontAlgn="base">
              <a:buFont typeface="Arial" panose="020B0604020202020204" pitchFamily="34" charset="0"/>
              <a:buChar char="•"/>
            </a:pPr>
            <a:r>
              <a:rPr lang="en-US" sz="2000" b="1" i="0" dirty="0">
                <a:solidFill>
                  <a:srgbClr val="2E3A4D"/>
                </a:solidFill>
                <a:effectLst/>
                <a:latin typeface="Bahnschrift" panose="020B0502040204020203" pitchFamily="34" charset="0"/>
              </a:rPr>
              <a:t> </a:t>
            </a:r>
            <a:r>
              <a:rPr lang="en-US" i="1" dirty="0">
                <a:solidFill>
                  <a:srgbClr val="2E3A4D"/>
                </a:solidFill>
                <a:effectLst/>
                <a:latin typeface="Georgia" panose="02040502050405020303" pitchFamily="18" charset="0"/>
              </a:rPr>
              <a:t>Cloud solution makes easier to store and compute big data in most efficient way </a:t>
            </a:r>
          </a:p>
          <a:p>
            <a:pPr fontAlgn="base"/>
            <a:endParaRPr lang="en-US" i="1" dirty="0">
              <a:solidFill>
                <a:srgbClr val="2E3A4D"/>
              </a:solidFill>
              <a:effectLst/>
              <a:latin typeface="Georgia" panose="02040502050405020303" pitchFamily="18" charset="0"/>
            </a:endParaRPr>
          </a:p>
          <a:p>
            <a:pPr marL="285750" indent="-285750" fontAlgn="base">
              <a:buFont typeface="Arial" panose="020B0604020202020204" pitchFamily="34" charset="0"/>
              <a:buChar char="•"/>
            </a:pPr>
            <a:r>
              <a:rPr lang="en-US" i="1" dirty="0">
                <a:solidFill>
                  <a:srgbClr val="2E3A4D"/>
                </a:solidFill>
                <a:effectLst/>
                <a:latin typeface="Georgia" panose="02040502050405020303" pitchFamily="18" charset="0"/>
              </a:rPr>
              <a:t>Cloud computing reduce</a:t>
            </a:r>
            <a:r>
              <a:rPr lang="en-US" i="1" dirty="0">
                <a:solidFill>
                  <a:srgbClr val="2E3A4D"/>
                </a:solidFill>
                <a:latin typeface="Georgia" panose="02040502050405020303" pitchFamily="18" charset="0"/>
              </a:rPr>
              <a:t>s enormous amount of equipment needed for storage , retrieval and processing of big data .</a:t>
            </a:r>
          </a:p>
          <a:p>
            <a:pPr fontAlgn="base"/>
            <a:endParaRPr lang="en-US" i="1" dirty="0">
              <a:solidFill>
                <a:srgbClr val="2E3A4D"/>
              </a:solidFill>
              <a:effectLst/>
              <a:latin typeface="Georgia" panose="02040502050405020303" pitchFamily="18" charset="0"/>
            </a:endParaRPr>
          </a:p>
          <a:p>
            <a:pPr marL="285750" indent="-285750" fontAlgn="base">
              <a:buFont typeface="Arial" panose="020B0604020202020204" pitchFamily="34" charset="0"/>
              <a:buChar char="•"/>
            </a:pPr>
            <a:r>
              <a:rPr lang="en-US" i="1" dirty="0">
                <a:solidFill>
                  <a:srgbClr val="2E3A4D"/>
                </a:solidFill>
                <a:effectLst/>
                <a:latin typeface="Georgia" panose="02040502050405020303" pitchFamily="18" charset="0"/>
              </a:rPr>
              <a:t>Techniques to analyze data such as machine learning and natural language processing.</a:t>
            </a:r>
          </a:p>
          <a:p>
            <a:pPr fontAlgn="base"/>
            <a:endParaRPr lang="en-US" i="1" dirty="0">
              <a:solidFill>
                <a:srgbClr val="2E3A4D"/>
              </a:solidFill>
              <a:effectLst/>
              <a:latin typeface="Georgia" panose="02040502050405020303" pitchFamily="18" charset="0"/>
            </a:endParaRPr>
          </a:p>
          <a:p>
            <a:pPr marL="285750" indent="-285750" fontAlgn="base">
              <a:buFont typeface="Arial" panose="020B0604020202020204" pitchFamily="34" charset="0"/>
              <a:buChar char="•"/>
            </a:pPr>
            <a:r>
              <a:rPr lang="en-US" i="1" dirty="0">
                <a:solidFill>
                  <a:srgbClr val="2E3A4D"/>
                </a:solidFill>
                <a:effectLst/>
                <a:latin typeface="Georgia" panose="02040502050405020303" pitchFamily="18" charset="0"/>
              </a:rPr>
              <a:t>Big Data Technologies such as cloud computing and business intelligence.</a:t>
            </a:r>
          </a:p>
          <a:p>
            <a:pPr fontAlgn="base"/>
            <a:endParaRPr lang="en-US" i="1" dirty="0">
              <a:solidFill>
                <a:srgbClr val="2E3A4D"/>
              </a:solidFill>
              <a:effectLst/>
              <a:latin typeface="Georgia" panose="02040502050405020303" pitchFamily="18" charset="0"/>
            </a:endParaRPr>
          </a:p>
          <a:p>
            <a:pPr marL="285750" indent="-285750" fontAlgn="base">
              <a:buFont typeface="Arial" panose="020B0604020202020204" pitchFamily="34" charset="0"/>
              <a:buChar char="•"/>
            </a:pPr>
            <a:r>
              <a:rPr lang="en-US" i="1" dirty="0">
                <a:solidFill>
                  <a:srgbClr val="2E3A4D"/>
                </a:solidFill>
                <a:effectLst/>
                <a:latin typeface="Georgia" panose="02040502050405020303" pitchFamily="18" charset="0"/>
              </a:rPr>
              <a:t>Visualization such as charts, graphs, and other methods to display data.</a:t>
            </a:r>
          </a:p>
        </p:txBody>
      </p:sp>
      <p:sp>
        <p:nvSpPr>
          <p:cNvPr id="17" name="TextBox 16">
            <a:extLst>
              <a:ext uri="{FF2B5EF4-FFF2-40B4-BE49-F238E27FC236}">
                <a16:creationId xmlns:a16="http://schemas.microsoft.com/office/drawing/2014/main" id="{AD407A1B-7673-F264-A97D-B86655DD8D77}"/>
              </a:ext>
            </a:extLst>
          </p:cNvPr>
          <p:cNvSpPr txBox="1"/>
          <p:nvPr/>
        </p:nvSpPr>
        <p:spPr>
          <a:xfrm>
            <a:off x="285825" y="175357"/>
            <a:ext cx="6169217" cy="1938992"/>
          </a:xfrm>
          <a:prstGeom prst="rect">
            <a:avLst/>
          </a:prstGeom>
          <a:noFill/>
        </p:spPr>
        <p:txBody>
          <a:bodyPr wrap="square">
            <a:spAutoFit/>
          </a:bodyPr>
          <a:lstStyle/>
          <a:p>
            <a:pPr algn="ctr" fontAlgn="base"/>
            <a:r>
              <a:rPr lang="en-US" sz="3200" b="1" i="1" dirty="0">
                <a:solidFill>
                  <a:srgbClr val="0070C0"/>
                </a:solidFill>
                <a:effectLst/>
                <a:latin typeface="Euphemia" panose="020B0503040102020104" pitchFamily="34" charset="0"/>
              </a:rPr>
              <a:t>Merging the Cloud </a:t>
            </a:r>
          </a:p>
          <a:p>
            <a:pPr algn="ctr" fontAlgn="base"/>
            <a:r>
              <a:rPr lang="en-US" sz="3200" b="1" i="1" dirty="0">
                <a:solidFill>
                  <a:srgbClr val="0070C0"/>
                </a:solidFill>
                <a:effectLst/>
                <a:latin typeface="Euphemia" panose="020B0503040102020104" pitchFamily="34" charset="0"/>
              </a:rPr>
              <a:t>and </a:t>
            </a:r>
          </a:p>
          <a:p>
            <a:pPr algn="ctr" fontAlgn="base"/>
            <a:r>
              <a:rPr lang="en-US" sz="3200" b="1" i="1" dirty="0">
                <a:solidFill>
                  <a:srgbClr val="0070C0"/>
                </a:solidFill>
                <a:effectLst/>
                <a:latin typeface="Euphemia" panose="020B0503040102020104" pitchFamily="34" charset="0"/>
              </a:rPr>
              <a:t>Big Data Technologies</a:t>
            </a:r>
          </a:p>
          <a:p>
            <a:pPr algn="ctr" fontAlgn="base"/>
            <a:endParaRPr lang="en-US" sz="2400" b="1" i="0" dirty="0">
              <a:solidFill>
                <a:srgbClr val="2E3A4D"/>
              </a:solidFill>
              <a:effectLst/>
              <a:latin typeface="Bahnschrift" panose="020B0502040204020203" pitchFamily="34" charset="0"/>
            </a:endParaRPr>
          </a:p>
        </p:txBody>
      </p:sp>
      <p:pic>
        <p:nvPicPr>
          <p:cNvPr id="1036" name="Picture 12" descr="Image result for merging the Cloud and Big Data Technologies">
            <a:extLst>
              <a:ext uri="{FF2B5EF4-FFF2-40B4-BE49-F238E27FC236}">
                <a16:creationId xmlns:a16="http://schemas.microsoft.com/office/drawing/2014/main" id="{54CDFCAF-7011-3CE4-42B6-25B1357D0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2542" y="0"/>
            <a:ext cx="495945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545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3AC3-EBF1-9B7B-20AC-39EF51A9164F}"/>
              </a:ext>
            </a:extLst>
          </p:cNvPr>
          <p:cNvSpPr>
            <a:spLocks noGrp="1"/>
          </p:cNvSpPr>
          <p:nvPr>
            <p:ph type="title"/>
          </p:nvPr>
        </p:nvSpPr>
        <p:spPr>
          <a:xfrm>
            <a:off x="280261" y="225640"/>
            <a:ext cx="10515600" cy="1325563"/>
          </a:xfrm>
        </p:spPr>
        <p:txBody>
          <a:bodyPr>
            <a:normAutofit/>
          </a:bodyPr>
          <a:lstStyle/>
          <a:p>
            <a:r>
              <a:rPr lang="en-IN" sz="4000" b="1" i="1" dirty="0">
                <a:solidFill>
                  <a:srgbClr val="0070C0"/>
                </a:solidFill>
                <a:latin typeface="Euphemia" panose="020B0503040102020104" pitchFamily="34" charset="0"/>
              </a:rPr>
              <a:t>Big data and cloud in Business and Technology world</a:t>
            </a:r>
          </a:p>
        </p:txBody>
      </p:sp>
      <p:sp>
        <p:nvSpPr>
          <p:cNvPr id="3" name="Content Placeholder 2">
            <a:extLst>
              <a:ext uri="{FF2B5EF4-FFF2-40B4-BE49-F238E27FC236}">
                <a16:creationId xmlns:a16="http://schemas.microsoft.com/office/drawing/2014/main" id="{5EDF2A9F-94FE-E6E6-EBCF-911B4F7C3823}"/>
              </a:ext>
            </a:extLst>
          </p:cNvPr>
          <p:cNvSpPr>
            <a:spLocks noGrp="1"/>
          </p:cNvSpPr>
          <p:nvPr>
            <p:ph idx="1"/>
          </p:nvPr>
        </p:nvSpPr>
        <p:spPr>
          <a:xfrm>
            <a:off x="5658038" y="1670098"/>
            <a:ext cx="6391759" cy="4351338"/>
          </a:xfrm>
        </p:spPr>
        <p:txBody>
          <a:bodyPr>
            <a:normAutofit lnSpcReduction="10000"/>
          </a:bodyPr>
          <a:lstStyle/>
          <a:p>
            <a:r>
              <a:rPr lang="en-US" sz="1800" b="1" i="0" u="sng" dirty="0">
                <a:effectLst/>
                <a:latin typeface="Georgia" panose="02040502050405020303" pitchFamily="18" charset="0"/>
                <a:hlinkClick r:id="rId2">
                  <a:extLst>
                    <a:ext uri="{A12FA001-AC4F-418D-AE19-62706E023703}">
                      <ahyp:hlinkClr xmlns:ahyp="http://schemas.microsoft.com/office/drawing/2018/hyperlinkcolor" val="tx"/>
                    </a:ext>
                  </a:extLst>
                </a:hlinkClick>
              </a:rPr>
              <a:t>Big data in the cloud</a:t>
            </a:r>
            <a:r>
              <a:rPr lang="en-US" sz="1800" b="0" i="0" dirty="0">
                <a:effectLst/>
                <a:latin typeface="Georgia" panose="02040502050405020303" pitchFamily="18" charset="0"/>
              </a:rPr>
              <a:t> </a:t>
            </a:r>
            <a:r>
              <a:rPr lang="en-US" sz="1800" b="0" i="0" dirty="0">
                <a:solidFill>
                  <a:srgbClr val="000000"/>
                </a:solidFill>
                <a:effectLst/>
                <a:latin typeface="Georgia" panose="02040502050405020303" pitchFamily="18" charset="0"/>
              </a:rPr>
              <a:t>changed the business and the technology world . It turned out to be the perfect solution for many companies. It doesn’t require any on-premise infrastructure, which greatly reduces startup costs. It also doesn’t require the same amount of data gurus on the team because of how much can be done by the cloud company itself. Big data in the cloud has been one of the key components in big data’s quick ascent in the business and technology world. Big data in the cloud is also vital because of the growing amount of information each day. </a:t>
            </a:r>
          </a:p>
          <a:p>
            <a:r>
              <a:rPr lang="en-US" sz="1800" b="0" i="0" dirty="0">
                <a:solidFill>
                  <a:srgbClr val="000000"/>
                </a:solidFill>
                <a:effectLst/>
                <a:latin typeface="Georgia" panose="02040502050405020303" pitchFamily="18" charset="0"/>
              </a:rPr>
              <a:t>It’s extremely hard to scale your infrastructure when you’ve got an on-premise set up to meet your information needs. You have to install more hardware for more data or waste space and money with unused hardware when the data is less than expected. That problem doesn’t exist with big data in the cloud. Companies can scale up and down as their needs require, without significant financial cost.</a:t>
            </a:r>
          </a:p>
        </p:txBody>
      </p:sp>
      <p:pic>
        <p:nvPicPr>
          <p:cNvPr id="5" name="Picture 4">
            <a:extLst>
              <a:ext uri="{FF2B5EF4-FFF2-40B4-BE49-F238E27FC236}">
                <a16:creationId xmlns:a16="http://schemas.microsoft.com/office/drawing/2014/main" id="{82DBB990-2071-C84D-DF69-95A94C85CE3F}"/>
              </a:ext>
            </a:extLst>
          </p:cNvPr>
          <p:cNvPicPr>
            <a:picLocks noChangeAspect="1"/>
          </p:cNvPicPr>
          <p:nvPr/>
        </p:nvPicPr>
        <p:blipFill>
          <a:blip r:embed="rId3"/>
          <a:stretch>
            <a:fillRect/>
          </a:stretch>
        </p:blipFill>
        <p:spPr>
          <a:xfrm>
            <a:off x="280261" y="2010403"/>
            <a:ext cx="5238223" cy="2256633"/>
          </a:xfrm>
          <a:prstGeom prst="rect">
            <a:avLst/>
          </a:prstGeom>
        </p:spPr>
      </p:pic>
      <p:sp>
        <p:nvSpPr>
          <p:cNvPr id="7" name="TextBox 6">
            <a:extLst>
              <a:ext uri="{FF2B5EF4-FFF2-40B4-BE49-F238E27FC236}">
                <a16:creationId xmlns:a16="http://schemas.microsoft.com/office/drawing/2014/main" id="{92B9C20E-798D-DEB6-9E3C-8AA9CA6FCD43}"/>
              </a:ext>
            </a:extLst>
          </p:cNvPr>
          <p:cNvSpPr txBox="1"/>
          <p:nvPr/>
        </p:nvSpPr>
        <p:spPr>
          <a:xfrm>
            <a:off x="281757" y="4726237"/>
            <a:ext cx="5376281" cy="923330"/>
          </a:xfrm>
          <a:prstGeom prst="rect">
            <a:avLst/>
          </a:prstGeom>
          <a:noFill/>
        </p:spPr>
        <p:txBody>
          <a:bodyPr wrap="square">
            <a:spAutoFit/>
          </a:bodyPr>
          <a:lstStyle/>
          <a:p>
            <a:r>
              <a:rPr lang="en-US" sz="1800" dirty="0">
                <a:solidFill>
                  <a:schemeClr val="accent2">
                    <a:lumMod val="75000"/>
                  </a:schemeClr>
                </a:solidFill>
                <a:latin typeface="Georgia" panose="02040502050405020303" pitchFamily="18" charset="0"/>
              </a:rPr>
              <a:t>“You don’t want to be shipping terabytes and petabytes around. Keep the data where it is , and then you move the analytics to that data “</a:t>
            </a:r>
            <a:endParaRPr lang="en-IN" sz="1800" dirty="0">
              <a:solidFill>
                <a:schemeClr val="accent2">
                  <a:lumMod val="75000"/>
                </a:schemeClr>
              </a:solidFill>
              <a:latin typeface="Georgia" panose="02040502050405020303" pitchFamily="18" charset="0"/>
            </a:endParaRPr>
          </a:p>
        </p:txBody>
      </p:sp>
    </p:spTree>
    <p:extLst>
      <p:ext uri="{BB962C8B-B14F-4D97-AF65-F5344CB8AC3E}">
        <p14:creationId xmlns:p14="http://schemas.microsoft.com/office/powerpoint/2010/main" val="1401451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4837d2c-8b91-4eb3-a025-d7c259d6ba46">
      <Terms xmlns="http://schemas.microsoft.com/office/infopath/2007/PartnerControls"/>
    </lcf76f155ced4ddcb4097134ff3c332f>
    <ReferenceId xmlns="84837d2c-8b91-4eb3-a025-d7c259d6ba46" xsi:nil="true"/>
    <TaxCatchAll xmlns="b158d2eb-f6ff-4463-98c2-7bd87e2eaf2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7AF6F304BE6384285A7B0DF8B813482" ma:contentTypeVersion="9" ma:contentTypeDescription="Create a new document." ma:contentTypeScope="" ma:versionID="0aeacf5a5ab22c65ab0f24006bbbd82b">
  <xsd:schema xmlns:xsd="http://www.w3.org/2001/XMLSchema" xmlns:xs="http://www.w3.org/2001/XMLSchema" xmlns:p="http://schemas.microsoft.com/office/2006/metadata/properties" xmlns:ns2="84837d2c-8b91-4eb3-a025-d7c259d6ba46" xmlns:ns3="b158d2eb-f6ff-4463-98c2-7bd87e2eaf26" targetNamespace="http://schemas.microsoft.com/office/2006/metadata/properties" ma:root="true" ma:fieldsID="b1b7ac86f5060257f79f2ce5bd56e8ee" ns2:_="" ns3:_="">
    <xsd:import namespace="84837d2c-8b91-4eb3-a025-d7c259d6ba46"/>
    <xsd:import namespace="b158d2eb-f6ff-4463-98c2-7bd87e2eaf26"/>
    <xsd:element name="properties">
      <xsd:complexType>
        <xsd:sequence>
          <xsd:element name="documentManagement">
            <xsd:complexType>
              <xsd:all>
                <xsd:element ref="ns2:ReferenceId" minOccurs="0"/>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837d2c-8b91-4eb3-a025-d7c259d6ba46"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lcf76f155ced4ddcb4097134ff3c332f" ma:index="10" nillable="true" ma:taxonomy="true" ma:internalName="lcf76f155ced4ddcb4097134ff3c332f" ma:taxonomyFieldName="MediaServiceImageTags" ma:displayName="Image Tags" ma:readOnly="false" ma:fieldId="{5cf76f15-5ced-4ddc-b409-7134ff3c332f}" ma:taxonomyMulti="true" ma:sspId="6ea1b0d9-6ead-405e-a20d-02fb1ff69120"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58d2eb-f6ff-4463-98c2-7bd87e2eaf26" elementFormDefault="qualified">
    <xsd:import namespace="http://schemas.microsoft.com/office/2006/documentManagement/types"/>
    <xsd:import namespace="http://schemas.microsoft.com/office/infopath/2007/PartnerControls"/>
    <xsd:element name="TaxCatchAll" ma:index="11" nillable="true" ma:displayName="Taxonomy Catch All Column" ma:hidden="true" ma:list="{397c4a2a-d24c-497f-954c-a4f4e9f7967d}" ma:internalName="TaxCatchAll" ma:showField="CatchAllData" ma:web="b158d2eb-f6ff-4463-98c2-7bd87e2eaf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5C9FAF-3A5F-4C62-87BE-27137F922A22}">
  <ds:schemaRefs>
    <ds:schemaRef ds:uri="http://purl.org/dc/elements/1.1/"/>
    <ds:schemaRef ds:uri="http://schemas.microsoft.com/office/2006/documentManagement/types"/>
    <ds:schemaRef ds:uri="http://purl.org/dc/terms/"/>
    <ds:schemaRef ds:uri="http://www.w3.org/XML/1998/namespace"/>
    <ds:schemaRef ds:uri="http://purl.org/dc/dcmitype/"/>
    <ds:schemaRef ds:uri="052bcb8a-3d78-46ac-bdab-70a57723fe89"/>
    <ds:schemaRef ds:uri="http://schemas.microsoft.com/office/infopath/2007/PartnerControls"/>
    <ds:schemaRef ds:uri="http://schemas.openxmlformats.org/package/2006/metadata/core-properties"/>
    <ds:schemaRef ds:uri="1c622b00-38b9-41e7-8a64-1112d5d8320a"/>
    <ds:schemaRef ds:uri="http://schemas.microsoft.com/office/2006/metadata/properties"/>
    <ds:schemaRef ds:uri="84837d2c-8b91-4eb3-a025-d7c259d6ba46"/>
    <ds:schemaRef ds:uri="b158d2eb-f6ff-4463-98c2-7bd87e2eaf26"/>
  </ds:schemaRefs>
</ds:datastoreItem>
</file>

<file path=customXml/itemProps2.xml><?xml version="1.0" encoding="utf-8"?>
<ds:datastoreItem xmlns:ds="http://schemas.openxmlformats.org/officeDocument/2006/customXml" ds:itemID="{66997292-3B57-4F85-988F-6B0DAD874B1A}">
  <ds:schemaRefs>
    <ds:schemaRef ds:uri="http://schemas.microsoft.com/sharepoint/v3/contenttype/forms"/>
  </ds:schemaRefs>
</ds:datastoreItem>
</file>

<file path=customXml/itemProps3.xml><?xml version="1.0" encoding="utf-8"?>
<ds:datastoreItem xmlns:ds="http://schemas.openxmlformats.org/officeDocument/2006/customXml" ds:itemID="{6B5C85E8-E9D0-4D7F-BBB3-21EA05A9C9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837d2c-8b91-4eb3-a025-d7c259d6ba46"/>
    <ds:schemaRef ds:uri="b158d2eb-f6ff-4463-98c2-7bd87e2eaf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1028</TotalTime>
  <Words>2136</Words>
  <Application>Microsoft Office PowerPoint</Application>
  <PresentationFormat>Widescreen</PresentationFormat>
  <Paragraphs>142</Paragraphs>
  <Slides>28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Arial</vt:lpstr>
      <vt:lpstr>Bahnschrift</vt:lpstr>
      <vt:lpstr>Baskerville Old Face</vt:lpstr>
      <vt:lpstr>Brush Script MT</vt:lpstr>
      <vt:lpstr>Calibri</vt:lpstr>
      <vt:lpstr>Calibri Light</vt:lpstr>
      <vt:lpstr>Castellar</vt:lpstr>
      <vt:lpstr>Euphemia</vt:lpstr>
      <vt:lpstr>Georgia</vt:lpstr>
      <vt:lpstr>Roboto</vt:lpstr>
      <vt:lpstr>Work Sans</vt:lpstr>
      <vt:lpstr>Office Theme</vt:lpstr>
      <vt:lpstr>PowerPoint Presentation</vt:lpstr>
      <vt:lpstr>“Data and Cloud “</vt:lpstr>
      <vt:lpstr>Big Data </vt:lpstr>
      <vt:lpstr>Cloud Solutions :</vt:lpstr>
      <vt:lpstr>PowerPoint Presentation</vt:lpstr>
      <vt:lpstr>PowerPoint Presentation</vt:lpstr>
      <vt:lpstr>Interesting facts about Cloud :</vt:lpstr>
      <vt:lpstr>PowerPoint Presentation</vt:lpstr>
      <vt:lpstr>Big data and cloud in Business and Technology world</vt:lpstr>
      <vt:lpstr>PowerPoint Presentation</vt:lpstr>
      <vt:lpstr>Cloud technology designed for big data uses:</vt:lpstr>
      <vt:lpstr>Cloud technology designed for big data uses(cont)</vt:lpstr>
      <vt:lpstr>PowerPoint Presentation</vt:lpstr>
      <vt:lpstr>PowerPoint Presentation</vt:lpstr>
      <vt:lpstr>PowerPoint Presentation</vt:lpstr>
      <vt:lpstr>PowerPoint Presentation</vt:lpstr>
      <vt:lpstr>PowerPoint Presentation</vt:lpstr>
      <vt:lpstr> Implementation:AWS EMR Big Data Processing with Spark and Hadoop </vt:lpstr>
      <vt:lpstr>Step 2: Search EMR and create cluster  The created EMR has both Hadoop and spark.</vt:lpstr>
      <vt:lpstr>S3 Bucket Creation   Step 3:Search and Create S3 Bucket for storage   </vt:lpstr>
      <vt:lpstr>Step 4: Create 2 folders(input and output) on the bucket</vt:lpstr>
      <vt:lpstr>  Step5: Upload the file which needs to be analysed in the input folder</vt:lpstr>
      <vt:lpstr>Step 6: Connect to the master node using SSH </vt:lpstr>
      <vt:lpstr>Simple Python and Pyspark code to process Big data </vt:lpstr>
      <vt:lpstr>Result :</vt:lpstr>
      <vt:lpstr>The results gets stored in output folder (You can also the download the output files)</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Shanthini JP</dc:creator>
  <cp:lastModifiedBy>monika m</cp:lastModifiedBy>
  <cp:revision>10</cp:revision>
  <dcterms:created xsi:type="dcterms:W3CDTF">2022-11-14T16:54:28Z</dcterms:created>
  <dcterms:modified xsi:type="dcterms:W3CDTF">2023-01-08T06:25:19Z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0x010100D7AF6F304BE6384285A7B0DF8B813482</vt:lpwstr>
  </property>
  <property fmtid="{D5CDD505-2E9C-101B-9397-08002B2CF9AE}" pid="3" name="MediaServiceImageTags">
    <vt:lpwstr/>
  </property>
</Properties>
</file>